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9" r:id="rId1"/>
    <p:sldMasterId id="2147484059" r:id="rId2"/>
    <p:sldMasterId id="2147484061" r:id="rId3"/>
    <p:sldMasterId id="2147484063" r:id="rId4"/>
    <p:sldMasterId id="2147484065" r:id="rId5"/>
    <p:sldMasterId id="2147484069" r:id="rId6"/>
    <p:sldMasterId id="2147484071" r:id="rId7"/>
    <p:sldMasterId id="2147484073" r:id="rId8"/>
  </p:sldMasterIdLst>
  <p:notesMasterIdLst>
    <p:notesMasterId r:id="rId52"/>
  </p:notesMasterIdLst>
  <p:handoutMasterIdLst>
    <p:handoutMasterId r:id="rId53"/>
  </p:handoutMasterIdLst>
  <p:sldIdLst>
    <p:sldId id="256" r:id="rId9"/>
    <p:sldId id="328" r:id="rId10"/>
    <p:sldId id="333" r:id="rId11"/>
    <p:sldId id="332" r:id="rId12"/>
    <p:sldId id="349" r:id="rId13"/>
    <p:sldId id="284" r:id="rId14"/>
    <p:sldId id="285" r:id="rId15"/>
    <p:sldId id="286" r:id="rId16"/>
    <p:sldId id="287" r:id="rId17"/>
    <p:sldId id="271" r:id="rId18"/>
    <p:sldId id="288" r:id="rId19"/>
    <p:sldId id="289" r:id="rId20"/>
    <p:sldId id="325" r:id="rId21"/>
    <p:sldId id="294" r:id="rId22"/>
    <p:sldId id="291" r:id="rId23"/>
    <p:sldId id="327" r:id="rId24"/>
    <p:sldId id="293" r:id="rId25"/>
    <p:sldId id="346" r:id="rId26"/>
    <p:sldId id="317" r:id="rId27"/>
    <p:sldId id="318" r:id="rId28"/>
    <p:sldId id="319" r:id="rId29"/>
    <p:sldId id="321" r:id="rId30"/>
    <p:sldId id="322" r:id="rId31"/>
    <p:sldId id="324" r:id="rId32"/>
    <p:sldId id="295" r:id="rId33"/>
    <p:sldId id="351" r:id="rId34"/>
    <p:sldId id="279" r:id="rId35"/>
    <p:sldId id="297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41" r:id="rId44"/>
    <p:sldId id="342" r:id="rId45"/>
    <p:sldId id="343" r:id="rId46"/>
    <p:sldId id="344" r:id="rId47"/>
    <p:sldId id="345" r:id="rId48"/>
    <p:sldId id="300" r:id="rId49"/>
    <p:sldId id="329" r:id="rId50"/>
    <p:sldId id="330" r:id="rId51"/>
  </p:sldIdLst>
  <p:sldSz cx="9144000" cy="6858000" type="screen4x3"/>
  <p:notesSz cx="6858000" cy="9144000"/>
  <p:custDataLst>
    <p:tags r:id="rId5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09C3"/>
    <a:srgbClr val="66CC8F"/>
    <a:srgbClr val="99FF99"/>
    <a:srgbClr val="000000"/>
    <a:srgbClr val="3399FF"/>
    <a:srgbClr val="66CCFF"/>
    <a:srgbClr val="FFCC66"/>
    <a:srgbClr val="DAB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80" autoAdjust="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86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theme" Target="theme/theme1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8D142-A3B4-4FC5-9CE4-4F58B68A6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49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5CCC98EA-C248-4A8F-B068-8A3CA833E1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3784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ABFC9AA-C97E-4582-9090-65EFFF74E75F}" type="slidenum">
              <a:rPr lang="en-US" altLang="en-US" sz="1200" smtClean="0">
                <a:latin typeface="Arial" panose="020B0604020202020204" pitchFamily="34" charset="0"/>
              </a:rPr>
              <a:pPr/>
              <a:t>1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1A95053-2D83-46AB-934F-1E2A3E5C19F1}" type="slidenum">
              <a:rPr lang="en-US" altLang="en-US" sz="1200">
                <a:latin typeface="Arial" panose="020B0604020202020204" pitchFamily="34" charset="0"/>
              </a:rPr>
              <a:pPr algn="r" eaLnBrk="1" hangingPunct="1"/>
              <a:t>12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796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8D49098-1206-4F08-AB63-3751F0963966}" type="slidenum">
              <a:rPr lang="en-US" altLang="en-US" sz="1200">
                <a:latin typeface="Arial" panose="020B0604020202020204" pitchFamily="34" charset="0"/>
              </a:rPr>
              <a:pPr algn="r" eaLnBrk="1" hangingPunct="1"/>
              <a:t>41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BE209-F15B-48C9-A279-857323077DE2}" type="datetimeFigureOut">
              <a:rPr lang="fr-FR" altLang="en-US"/>
              <a:pPr>
                <a:defRPr/>
              </a:pPr>
              <a:t>15/09/2020</a:t>
            </a:fld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F652B-1D48-4480-8C25-F99DE5678F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794421814"/>
      </p:ext>
    </p:extLst>
  </p:cSld>
  <p:clrMapOvr>
    <a:masterClrMapping/>
  </p:clrMapOvr>
  <p:transition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C0403-312B-4E75-B699-6DB046703FDC}" type="datetimeFigureOut">
              <a:rPr lang="fr-FR" altLang="en-US"/>
              <a:pPr>
                <a:defRPr/>
              </a:pPr>
              <a:t>15/09/2020</a:t>
            </a:fld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629400" y="64008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85E0A-B958-4C61-B791-DC0487B826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400800"/>
            <a:ext cx="2667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4183164529"/>
      </p:ext>
    </p:extLst>
  </p:cSld>
  <p:clrMapOvr>
    <a:masterClrMapping/>
  </p:clrMapOvr>
  <p:transition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1168576"/>
      </p:ext>
    </p:extLst>
  </p:cSld>
  <p:clrMapOvr>
    <a:masterClrMapping/>
  </p:clrMapOvr>
  <p:transition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AD4DD17-AE08-49FF-A6DE-071FEA4C4817}" type="datetimeFigureOut">
              <a:rPr lang="en-US"/>
              <a:pPr>
                <a:defRPr/>
              </a:pPr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59E35DF7-3AB0-4729-9E3B-275360106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66141"/>
      </p:ext>
    </p:extLst>
  </p:cSld>
  <p:clrMapOvr>
    <a:masterClrMapping/>
  </p:clrMapOvr>
  <p:transition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5189D7AF-0A58-4E5E-8E19-528A8307081D}" type="datetimeFigureOut">
              <a:rPr lang="fr-FR" altLang="en-US"/>
              <a:pPr>
                <a:defRPr/>
              </a:pPr>
              <a:t>15/09/2020</a:t>
            </a:fld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60F7D699-47D1-4F65-BBD3-A61E45B40B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3374641902"/>
      </p:ext>
    </p:extLst>
  </p:cSld>
  <p:clrMapOvr>
    <a:masterClrMapping/>
  </p:clrMapOvr>
  <p:transition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FA5E3-EE71-437F-88B6-D640C33B7AB0}" type="datetimeFigureOut">
              <a:rPr lang="fr-FR" altLang="en-US"/>
              <a:pPr>
                <a:defRPr/>
              </a:pPr>
              <a:t>15/09/2020</a:t>
            </a:fld>
            <a:endParaRPr lang="en-US" alt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40BC6-C61F-4749-BEBB-CABBDF5D2C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6324600" y="6507163"/>
            <a:ext cx="2743200" cy="349250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r>
              <a:rPr lang="en-US" altLang="en-US" smtClean="0"/>
              <a:t>GV: VÕ NHẬT TRƯỜNG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0970137"/>
      </p:ext>
    </p:extLst>
  </p:cSld>
  <p:clrMapOvr>
    <a:masterClrMapping/>
  </p:clrMapOvr>
  <p:transition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75ED941-70A4-4AD1-8670-CA1CD55EE20D}" type="datetimeFigureOut">
              <a:rPr lang="en-US"/>
              <a:pPr>
                <a:defRPr/>
              </a:pPr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39F41ADC-38F3-49A1-82A7-94C0F9726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30952"/>
      </p:ext>
    </p:extLst>
  </p:cSld>
  <p:clrMapOvr>
    <a:masterClrMapping/>
  </p:clrMapOvr>
  <p:transition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E067BC51-912C-4B6B-8FB1-91888B5FC246}" type="datetimeFigureOut">
              <a:rPr lang="en-US"/>
              <a:pPr>
                <a:defRPr/>
              </a:pPr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E9C187F0-05DE-4A4C-90AF-C6A673CFF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9243"/>
      </p:ext>
    </p:extLst>
  </p:cSld>
  <p:clrMapOvr>
    <a:masterClrMapping/>
  </p:clrMapOvr>
  <p:transition>
    <p:wheel spokes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3E75AEE5-FC53-4C4C-B45C-BA752D72FCA2}" type="datetimeFigureOut">
              <a:rPr lang="en-US"/>
              <a:pPr>
                <a:defRPr/>
              </a:pPr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A1FFC0B1-605F-479C-B4B8-2BDD67BEC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93161"/>
      </p:ext>
    </p:extLst>
  </p:cSld>
  <p:clrMapOvr>
    <a:masterClrMapping/>
  </p:clrMapOvr>
  <p:transition>
    <p:wheel spokes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algn="ctr"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BC38B8B-D7E6-4CB8-A147-CC34F3DD2466}" type="datetimeFigureOut">
              <a:rPr lang="fr-FR" altLang="en-US"/>
              <a:pPr>
                <a:defRPr/>
              </a:pPr>
              <a:t>15/09/2020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algn="ctr"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3C28FBAD-9829-4C29-A592-0B1915C8A7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algn="ctr" eaLnBrk="1" hangingPunct="1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GV: 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3800514279"/>
      </p:ext>
    </p:extLst>
  </p:cSld>
  <p:clrMapOvr>
    <a:masterClrMapping/>
  </p:clrMapOvr>
  <p:transition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69C2D-C923-4DA3-986A-54880928B929}" type="datetimeFigureOut">
              <a:rPr lang="fr-FR" altLang="en-US"/>
              <a:pPr>
                <a:defRPr/>
              </a:pPr>
              <a:t>15/09/2020</a:t>
            </a:fld>
            <a:endParaRPr lang="en-US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001FB-B11A-4192-8744-C1905F56C4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320403120"/>
      </p:ext>
    </p:extLst>
  </p:cSld>
  <p:clrMapOvr>
    <a:masterClrMapping/>
  </p:clrMapOvr>
  <p:transition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C0403-312B-4E75-B699-6DB046703FDC}" type="datetimeFigureOut">
              <a:rPr lang="fr-FR" altLang="en-US"/>
              <a:pPr>
                <a:defRPr/>
              </a:pPr>
              <a:t>15/09/2020</a:t>
            </a:fld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85E0A-B958-4C61-B791-DC0487B826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4183164529"/>
      </p:ext>
    </p:extLst>
  </p:cSld>
  <p:clrMapOvr>
    <a:masterClrMapping/>
  </p:clrMapOvr>
  <p:transition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71F9C-61D0-4D59-92B4-58675095D053}" type="datetimeFigureOut">
              <a:rPr lang="fr-FR" altLang="en-US"/>
              <a:pPr>
                <a:defRPr/>
              </a:pPr>
              <a:t>15/09/2020</a:t>
            </a:fld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C4752-7C55-4BBA-865B-E31EDC3510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283261250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0161F-A0B5-4815-B4F0-528E67988782}" type="datetimeFigureOut">
              <a:rPr lang="vi-VN"/>
              <a:pPr>
                <a:defRPr/>
              </a:pPr>
              <a:t>15/09/2020</a:t>
            </a:fld>
            <a:endParaRPr 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6AB2B-A955-40D3-B303-9D88B9D568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694"/>
      </p:ext>
    </p:extLst>
  </p:cSld>
  <p:clrMapOvr>
    <a:masterClrMapping/>
  </p:clrMapOvr>
  <p:transition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33151"/>
      </p:ext>
    </p:extLst>
  </p:cSld>
  <p:clrMapOvr>
    <a:masterClrMapping/>
  </p:clrMapOvr>
  <p:transition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69C2D-C923-4DA3-986A-54880928B929}" type="datetimeFigureOut">
              <a:rPr lang="fr-FR" altLang="en-US"/>
              <a:pPr>
                <a:defRPr/>
              </a:pPr>
              <a:t>15/09/2020</a:t>
            </a:fld>
            <a:endParaRPr lang="en-US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629400" y="64008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001FB-B11A-4192-8744-C1905F56C4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400800"/>
            <a:ext cx="2667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320403120"/>
      </p:ext>
    </p:extLst>
  </p:cSld>
  <p:clrMapOvr>
    <a:masterClrMapping/>
  </p:clrMapOvr>
  <p:transition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71F9C-61D0-4D59-92B4-58675095D053}" type="datetimeFigureOut">
              <a:rPr lang="fr-FR" altLang="en-US"/>
              <a:pPr>
                <a:defRPr/>
              </a:pPr>
              <a:t>15/09/2020</a:t>
            </a:fld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629400" y="64008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C4752-7C55-4BBA-865B-E31EDC3510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400800"/>
            <a:ext cx="2667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283261250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3817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BE209-F15B-48C9-A279-857323077DE2}" type="datetimeFigureOut">
              <a:rPr lang="fr-FR" altLang="en-US"/>
              <a:pPr>
                <a:defRPr/>
              </a:pPr>
              <a:t>15/09/2020</a:t>
            </a:fld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629400" y="64008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F652B-1D48-4480-8C25-F99DE5678F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400800"/>
            <a:ext cx="2667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GV: VÕ NHẬT TRƯỜNG</a:t>
            </a:r>
          </a:p>
        </p:txBody>
      </p:sp>
    </p:spTree>
    <p:extLst>
      <p:ext uri="{BB962C8B-B14F-4D97-AF65-F5344CB8AC3E}">
        <p14:creationId xmlns:p14="http://schemas.microsoft.com/office/powerpoint/2010/main" val="794421814"/>
      </p:ext>
    </p:extLst>
  </p:cSld>
  <p:clrMapOvr>
    <a:masterClrMapping/>
  </p:clrMapOvr>
  <p:transition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gif"/><Relationship Id="rId5" Type="http://schemas.openxmlformats.org/officeDocument/2006/relationships/image" Target="../media/image3.png"/><Relationship Id="rId10" Type="http://schemas.openxmlformats.org/officeDocument/2006/relationships/image" Target="../media/image9.gif"/><Relationship Id="rId4" Type="http://schemas.openxmlformats.org/officeDocument/2006/relationships/image" Target="../media/image2.png"/><Relationship Id="rId9" Type="http://schemas.openxmlformats.org/officeDocument/2006/relationships/image" Target="../media/image8.gi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../User/My%20Documents/132%20-%20Bong%20dien%20dien%20-%20Phi%20Nhung.mp3" TargetMode="External"/><Relationship Id="rId11" Type="http://schemas.openxmlformats.org/officeDocument/2006/relationships/image" Target="../media/image4.png"/><Relationship Id="rId5" Type="http://schemas.openxmlformats.org/officeDocument/2006/relationships/image" Target="../media/image10.jpeg"/><Relationship Id="rId10" Type="http://schemas.openxmlformats.org/officeDocument/2006/relationships/image" Target="../media/image3.png"/><Relationship Id="rId4" Type="http://schemas.openxmlformats.org/officeDocument/2006/relationships/theme" Target="../theme/theme5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fld id="{90F88940-96E4-4B94-97EB-DC01AD165788}" type="datetimeFigureOut">
              <a:rPr lang="fr-FR" altLang="en-US"/>
              <a:pPr>
                <a:defRPr/>
              </a:pPr>
              <a:t>15/09/2020</a:t>
            </a:fld>
            <a:endParaRPr lang="en-US" altLang="en-US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4008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fld id="{07801A4A-8EA3-4434-873A-D094F415EA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638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ABAB"/>
                </a:solidFill>
                <a:ea typeface="Arial Unicode MS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 dirty="0"/>
              <a:t>GV: VÕ NHẬT TRƯỜNG</a:t>
            </a:r>
          </a:p>
        </p:txBody>
      </p:sp>
      <p:grpSp>
        <p:nvGrpSpPr>
          <p:cNvPr id="1029" name="Group 2"/>
          <p:cNvGrpSpPr>
            <a:grpSpLocks/>
          </p:cNvGrpSpPr>
          <p:nvPr userDrawn="1"/>
        </p:nvGrpSpPr>
        <p:grpSpPr bwMode="auto">
          <a:xfrm>
            <a:off x="0" y="0"/>
            <a:ext cx="9144000" cy="990600"/>
            <a:chOff x="0" y="0"/>
            <a:chExt cx="5760" cy="624"/>
          </a:xfrm>
        </p:grpSpPr>
        <p:grpSp>
          <p:nvGrpSpPr>
            <p:cNvPr id="1038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760" cy="624"/>
              <a:chOff x="0" y="0"/>
              <a:chExt cx="5760" cy="624"/>
            </a:xfrm>
          </p:grpSpPr>
          <p:pic>
            <p:nvPicPr>
              <p:cNvPr id="1046" name="Picture 4" descr="3"/>
              <p:cNvPicPr>
                <a:picLocks noChangeAspect="1"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Text Box 5"/>
              <p:cNvSpPr txBox="1">
                <a:spLocks noChangeArrowheads="1"/>
              </p:cNvSpPr>
              <p:nvPr userDrawn="1"/>
            </p:nvSpPr>
            <p:spPr bwMode="auto">
              <a:xfrm>
                <a:off x="5192" y="175"/>
                <a:ext cx="540" cy="4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ts val="0"/>
                  </a:spcBef>
                  <a:defRPr/>
                </a:pPr>
                <a:r>
                  <a:rPr lang="en-US" altLang="en-US" sz="2000" b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sym typeface="Wingdings" panose="05000000000000000000" pitchFamily="2" charset="2"/>
                  </a:rPr>
                  <a:t></a:t>
                </a:r>
              </a:p>
              <a:p>
                <a:pPr algn="ctr" eaLnBrk="1" hangingPunct="1">
                  <a:spcBef>
                    <a:spcPts val="0"/>
                  </a:spcBef>
                  <a:defRPr/>
                </a:pPr>
                <a:r>
                  <a:rPr lang="en-US" altLang="en-US" sz="1800" b="1" dirty="0" smtClean="0">
                    <a:solidFill>
                      <a:srgbClr val="FFFFFF"/>
                    </a:solidFill>
                    <a:sym typeface="Wingdings" panose="05000000000000000000" pitchFamily="2" charset="2"/>
                  </a:rPr>
                  <a:t>Tin 6</a:t>
                </a:r>
              </a:p>
            </p:txBody>
          </p:sp>
        </p:grpSp>
        <p:grpSp>
          <p:nvGrpSpPr>
            <p:cNvPr id="1039" name="Group 6"/>
            <p:cNvGrpSpPr>
              <a:grpSpLocks/>
            </p:cNvGrpSpPr>
            <p:nvPr userDrawn="1"/>
          </p:nvGrpSpPr>
          <p:grpSpPr bwMode="auto">
            <a:xfrm>
              <a:off x="0" y="48"/>
              <a:ext cx="802" cy="554"/>
              <a:chOff x="0" y="48"/>
              <a:chExt cx="816" cy="528"/>
            </a:xfrm>
          </p:grpSpPr>
          <p:sp>
            <p:nvSpPr>
              <p:cNvPr id="22" name="Rectangle 7" descr="Horizontal brick"/>
              <p:cNvSpPr>
                <a:spLocks noChangeArrowheads="1"/>
              </p:cNvSpPr>
              <p:nvPr userDrawn="1"/>
            </p:nvSpPr>
            <p:spPr bwMode="auto">
              <a:xfrm>
                <a:off x="0" y="356"/>
                <a:ext cx="816" cy="220"/>
              </a:xfrm>
              <a:prstGeom prst="rect">
                <a:avLst/>
              </a:prstGeom>
              <a:blipFill dpi="0" rotWithShape="0">
                <a:blip r:embed="rId7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mtClean="0"/>
              </a:p>
            </p:txBody>
          </p:sp>
          <p:grpSp>
            <p:nvGrpSpPr>
              <p:cNvPr id="1041" name="Group 8"/>
              <p:cNvGrpSpPr>
                <a:grpSpLocks/>
              </p:cNvGrpSpPr>
              <p:nvPr userDrawn="1"/>
            </p:nvGrpSpPr>
            <p:grpSpPr bwMode="auto">
              <a:xfrm>
                <a:off x="55" y="48"/>
                <a:ext cx="714" cy="528"/>
                <a:chOff x="55" y="48"/>
                <a:chExt cx="714" cy="528"/>
              </a:xfrm>
            </p:grpSpPr>
            <p:pic>
              <p:nvPicPr>
                <p:cNvPr id="1042" name="Picture 9" descr="Untitled-4 copy"/>
                <p:cNvPicPr>
                  <a:picLocks noChangeAspect="1" noChangeArrowheads="1"/>
                </p:cNvPicPr>
                <p:nvPr userDrawn="1"/>
              </p:nvPicPr>
              <p:blipFill>
                <a:blip r:embed="rId8" cstate="print">
                  <a:lum bright="20000" contrast="2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" y="48"/>
                  <a:ext cx="663" cy="5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043" name="Group 10"/>
                <p:cNvGrpSpPr>
                  <a:grpSpLocks/>
                </p:cNvGrpSpPr>
                <p:nvPr userDrawn="1"/>
              </p:nvGrpSpPr>
              <p:grpSpPr bwMode="auto">
                <a:xfrm>
                  <a:off x="55" y="48"/>
                  <a:ext cx="714" cy="528"/>
                  <a:chOff x="55" y="48"/>
                  <a:chExt cx="714" cy="528"/>
                </a:xfrm>
              </p:grpSpPr>
              <p:sp>
                <p:nvSpPr>
                  <p:cNvPr id="1044" name="WordArt 11"/>
                  <p:cNvSpPr>
                    <a:spLocks noChangeArrowheads="1" noChangeShapeType="1" noTextEdit="1"/>
                  </p:cNvSpPr>
                  <p:nvPr userDrawn="1"/>
                </p:nvSpPr>
                <p:spPr bwMode="auto">
                  <a:xfrm>
                    <a:off x="63" y="48"/>
                    <a:ext cx="706" cy="528"/>
                  </a:xfrm>
                  <a:prstGeom prst="rect">
                    <a:avLst/>
                  </a:prstGeom>
                </p:spPr>
                <p:txBody>
                  <a:bodyPr spcFirstLastPara="1" wrap="none" fromWordArt="1">
                    <a:prstTxWarp prst="textArchUp">
                      <a:avLst>
                        <a:gd name="adj" fmla="val 11010877"/>
                      </a:avLst>
                    </a:prstTxWarp>
                  </a:bodyPr>
                  <a:lstStyle/>
                  <a:p>
                    <a:pPr algn="ctr"/>
                    <a:r>
                      <a:rPr lang="en-US" sz="3600" b="1" kern="10">
                        <a:ln w="9525">
                          <a:solidFill>
                            <a:srgbClr val="FF6600"/>
                          </a:solidFill>
                          <a:round/>
                          <a:headEnd/>
                          <a:tailEnd/>
                        </a:ln>
                        <a:solidFill>
                          <a:schemeClr val="bg1"/>
                        </a:solidFill>
                        <a:cs typeface="Times New Roman" panose="02020603050405020304" pitchFamily="18" charset="0"/>
                      </a:rPr>
                      <a:t>THCS TAM QUAN BẮC</a:t>
                    </a:r>
                  </a:p>
                </p:txBody>
              </p:sp>
              <p:sp>
                <p:nvSpPr>
                  <p:cNvPr id="1045" name="WordArt 12"/>
                  <p:cNvSpPr>
                    <a:spLocks noChangeArrowheads="1" noChangeShapeType="1" noTextEdit="1"/>
                  </p:cNvSpPr>
                  <p:nvPr userDrawn="1"/>
                </p:nvSpPr>
                <p:spPr bwMode="auto">
                  <a:xfrm>
                    <a:off x="55" y="400"/>
                    <a:ext cx="706" cy="176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CanDown">
                      <a:avLst>
                        <a:gd name="adj" fmla="val 33333"/>
                      </a:avLst>
                    </a:prstTxWarp>
                  </a:bodyPr>
                  <a:lstStyle/>
                  <a:p>
                    <a:pPr algn="ctr"/>
                    <a:r>
                      <a:rPr lang="en-US" sz="3600" b="1" kern="10">
                        <a:ln w="6350">
                          <a:solidFill>
                            <a:srgbClr val="FF6600"/>
                          </a:solidFill>
                          <a:round/>
                          <a:headEnd/>
                          <a:tailEnd/>
                        </a:ln>
                        <a:solidFill>
                          <a:srgbClr val="FF0000"/>
                        </a:solidFill>
                        <a:cs typeface="Times New Roman" panose="02020603050405020304" pitchFamily="18" charset="0"/>
                      </a:rPr>
                      <a:t>DẠY TỐT - HỌC TỐT</a:t>
                    </a:r>
                  </a:p>
                </p:txBody>
              </p:sp>
            </p:grpSp>
          </p:grpSp>
        </p:grpSp>
      </p:grpSp>
      <p:sp>
        <p:nvSpPr>
          <p:cNvPr id="1030" name="WordArt 13"/>
          <p:cNvSpPr>
            <a:spLocks noChangeArrowheads="1" noChangeShapeType="1" noTextEdit="1"/>
          </p:cNvSpPr>
          <p:nvPr userDrawn="1"/>
        </p:nvSpPr>
        <p:spPr bwMode="auto">
          <a:xfrm>
            <a:off x="8305800" y="215900"/>
            <a:ext cx="685800" cy="317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Tiết 2-3</a:t>
            </a:r>
          </a:p>
        </p:txBody>
      </p:sp>
      <p:sp>
        <p:nvSpPr>
          <p:cNvPr id="32" name="Text Box 15"/>
          <p:cNvSpPr txBox="1">
            <a:spLocks noChangeArrowheads="1"/>
          </p:cNvSpPr>
          <p:nvPr userDrawn="1"/>
        </p:nvSpPr>
        <p:spPr bwMode="auto">
          <a:xfrm>
            <a:off x="1447800" y="76200"/>
            <a:ext cx="6705600" cy="838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altLang="en-US" sz="3200" b="1" smtClean="0"/>
          </a:p>
        </p:txBody>
      </p:sp>
      <p:sp>
        <p:nvSpPr>
          <p:cNvPr id="1033" name="WordArt 16"/>
          <p:cNvSpPr>
            <a:spLocks noChangeArrowheads="1" noChangeShapeType="1" noTextEdit="1"/>
          </p:cNvSpPr>
          <p:nvPr userDrawn="1"/>
        </p:nvSpPr>
        <p:spPr bwMode="auto">
          <a:xfrm>
            <a:off x="2514600" y="0"/>
            <a:ext cx="55626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15106"/>
              </a:avLst>
            </a:prstTxWarp>
          </a:bodyPr>
          <a:lstStyle/>
          <a:p>
            <a:pPr algn="ctr"/>
            <a:r>
              <a:rPr lang="en-US" b="1" kern="10">
                <a:cs typeface="Times New Roman" panose="02020603050405020304" pitchFamily="18" charset="0"/>
              </a:rPr>
              <a:t>THÔNG TIN VÀ BIỂU DIỄN THÔNG TIN</a:t>
            </a:r>
          </a:p>
        </p:txBody>
      </p:sp>
      <p:grpSp>
        <p:nvGrpSpPr>
          <p:cNvPr id="1034" name="Group 17"/>
          <p:cNvGrpSpPr>
            <a:grpSpLocks/>
          </p:cNvGrpSpPr>
          <p:nvPr userDrawn="1"/>
        </p:nvGrpSpPr>
        <p:grpSpPr bwMode="auto">
          <a:xfrm>
            <a:off x="1471613" y="106672"/>
            <a:ext cx="1119188" cy="733116"/>
            <a:chOff x="860" y="208"/>
            <a:chExt cx="705" cy="376"/>
          </a:xfrm>
        </p:grpSpPr>
        <p:pic>
          <p:nvPicPr>
            <p:cNvPr id="1035" name="Picture 7" descr="014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00003">
              <a:off x="868" y="277"/>
              <a:ext cx="697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 Box 9"/>
            <p:cNvSpPr txBox="1">
              <a:spLocks noChangeArrowheads="1"/>
            </p:cNvSpPr>
            <p:nvPr userDrawn="1"/>
          </p:nvSpPr>
          <p:spPr bwMode="auto">
            <a:xfrm rot="19701635">
              <a:off x="860" y="334"/>
              <a:ext cx="382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400" b="1" dirty="0" smtClean="0">
                  <a:solidFill>
                    <a:srgbClr val="FF0000"/>
                  </a:solidFill>
                  <a:cs typeface="+mn-cs"/>
                </a:rPr>
                <a:t>CĐỀ</a:t>
              </a:r>
              <a:endParaRPr lang="en-US" altLang="en-US" sz="1400" dirty="0" smtClean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37" name="Text Box 10"/>
            <p:cNvSpPr txBox="1">
              <a:spLocks noChangeArrowheads="1"/>
            </p:cNvSpPr>
            <p:nvPr userDrawn="1"/>
          </p:nvSpPr>
          <p:spPr bwMode="auto">
            <a:xfrm rot="19747892">
              <a:off x="1148" y="208"/>
              <a:ext cx="28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+mn-cs"/>
                </a:rPr>
                <a:t>2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8" r:id="rId1"/>
    <p:sldLayoutId id="2147484253" r:id="rId2"/>
    <p:sldLayoutId id="2147484255" r:id="rId3"/>
    <p:sldLayoutId id="2147484267" r:id="rId4"/>
  </p:sldLayoutIdLst>
  <p:transition>
    <p:wheel spokes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 userDrawn="1"/>
        </p:nvGrpSpPr>
        <p:grpSpPr bwMode="auto">
          <a:xfrm>
            <a:off x="0" y="0"/>
            <a:ext cx="9144000" cy="1022350"/>
            <a:chOff x="0" y="0"/>
            <a:chExt cx="5760" cy="644"/>
          </a:xfrm>
        </p:grpSpPr>
        <p:grpSp>
          <p:nvGrpSpPr>
            <p:cNvPr id="2064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760" cy="644"/>
              <a:chOff x="0" y="0"/>
              <a:chExt cx="5760" cy="644"/>
            </a:xfrm>
          </p:grpSpPr>
          <p:pic>
            <p:nvPicPr>
              <p:cNvPr id="2072" name="Picture 4" descr="3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445" name="Text Box 5"/>
              <p:cNvSpPr txBox="1">
                <a:spLocks noChangeArrowheads="1"/>
              </p:cNvSpPr>
              <p:nvPr userDrawn="1"/>
            </p:nvSpPr>
            <p:spPr bwMode="auto">
              <a:xfrm>
                <a:off x="5193" y="17"/>
                <a:ext cx="540" cy="627"/>
              </a:xfrm>
              <a:prstGeom prst="rect">
                <a:avLst/>
              </a:prstGeom>
              <a:noFill/>
              <a:ln w="0" algn="ctr">
                <a:noFill/>
                <a:miter lim="800000"/>
                <a:headEnd/>
                <a:tailEnd/>
              </a:ln>
              <a:effectLst/>
            </p:spPr>
            <p:txBody>
              <a:bodyPr lIns="35966" tIns="35966" rIns="35966" bIns="35966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altLang="en-US" sz="3200" b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+mn-cs"/>
                    <a:sym typeface="Wingdings" panose="05000000000000000000" pitchFamily="2" charset="2"/>
                  </a:rPr>
                  <a:t></a:t>
                </a:r>
              </a:p>
              <a:p>
                <a:pPr algn="ctr" eaLnBrk="1" hangingPunct="1">
                  <a:spcBef>
                    <a:spcPts val="0"/>
                  </a:spcBef>
                  <a:defRPr/>
                </a:pPr>
                <a:r>
                  <a:rPr lang="en-US" altLang="en-US" b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  <a:cs typeface="+mn-cs"/>
                    <a:sym typeface="Wingdings" panose="05000000000000000000" pitchFamily="2" charset="2"/>
                  </a:rPr>
                  <a:t>Tin6</a:t>
                </a:r>
              </a:p>
            </p:txBody>
          </p:sp>
        </p:grpSp>
        <p:grpSp>
          <p:nvGrpSpPr>
            <p:cNvPr id="2065" name="Group 6"/>
            <p:cNvGrpSpPr>
              <a:grpSpLocks/>
            </p:cNvGrpSpPr>
            <p:nvPr userDrawn="1"/>
          </p:nvGrpSpPr>
          <p:grpSpPr bwMode="auto">
            <a:xfrm>
              <a:off x="0" y="48"/>
              <a:ext cx="802" cy="554"/>
              <a:chOff x="0" y="48"/>
              <a:chExt cx="816" cy="528"/>
            </a:xfrm>
          </p:grpSpPr>
          <p:sp>
            <p:nvSpPr>
              <p:cNvPr id="2066" name="Rectangle 7" descr="Horizontal brick"/>
              <p:cNvSpPr>
                <a:spLocks noChangeArrowheads="1"/>
              </p:cNvSpPr>
              <p:nvPr userDrawn="1"/>
            </p:nvSpPr>
            <p:spPr bwMode="auto">
              <a:xfrm>
                <a:off x="0" y="356"/>
                <a:ext cx="816" cy="220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endParaRPr lang="vi-VN" altLang="en-US" sz="2400" smtClean="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067" name="Group 8"/>
              <p:cNvGrpSpPr>
                <a:grpSpLocks/>
              </p:cNvGrpSpPr>
              <p:nvPr userDrawn="1"/>
            </p:nvGrpSpPr>
            <p:grpSpPr bwMode="auto">
              <a:xfrm>
                <a:off x="55" y="48"/>
                <a:ext cx="714" cy="528"/>
                <a:chOff x="55" y="48"/>
                <a:chExt cx="714" cy="528"/>
              </a:xfrm>
            </p:grpSpPr>
            <p:pic>
              <p:nvPicPr>
                <p:cNvPr id="2068" name="Picture 9" descr="Untitled-4 copy"/>
                <p:cNvPicPr>
                  <a:picLocks noChangeAspect="1" noChangeArrowheads="1"/>
                </p:cNvPicPr>
                <p:nvPr userDrawn="1"/>
              </p:nvPicPr>
              <p:blipFill>
                <a:blip r:embed="rId5" cstate="print">
                  <a:lum bright="20000" contrast="2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" y="48"/>
                  <a:ext cx="663" cy="5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069" name="Group 10"/>
                <p:cNvGrpSpPr>
                  <a:grpSpLocks/>
                </p:cNvGrpSpPr>
                <p:nvPr userDrawn="1"/>
              </p:nvGrpSpPr>
              <p:grpSpPr bwMode="auto">
                <a:xfrm>
                  <a:off x="55" y="48"/>
                  <a:ext cx="714" cy="528"/>
                  <a:chOff x="55" y="48"/>
                  <a:chExt cx="714" cy="528"/>
                </a:xfrm>
              </p:grpSpPr>
              <p:sp>
                <p:nvSpPr>
                  <p:cNvPr id="2070" name="WordArt 11"/>
                  <p:cNvSpPr>
                    <a:spLocks noChangeArrowheads="1" noChangeShapeType="1" noTextEdit="1"/>
                  </p:cNvSpPr>
                  <p:nvPr userDrawn="1"/>
                </p:nvSpPr>
                <p:spPr bwMode="auto">
                  <a:xfrm>
                    <a:off x="63" y="48"/>
                    <a:ext cx="706" cy="528"/>
                  </a:xfrm>
                  <a:prstGeom prst="rect">
                    <a:avLst/>
                  </a:prstGeom>
                </p:spPr>
                <p:txBody>
                  <a:bodyPr spcFirstLastPara="1" wrap="none" fromWordArt="1">
                    <a:prstTxWarp prst="textArchUp">
                      <a:avLst>
                        <a:gd name="adj" fmla="val 11010876"/>
                      </a:avLst>
                    </a:prstTxWarp>
                  </a:bodyPr>
                  <a:lstStyle/>
                  <a:p>
                    <a:pPr algn="ctr"/>
                    <a:r>
                      <a:rPr lang="en-US" sz="3600" b="1" kern="10">
                        <a:ln w="9525">
                          <a:solidFill>
                            <a:srgbClr val="FF6600"/>
                          </a:solidFill>
                          <a:round/>
                          <a:headEnd/>
                          <a:tailEnd/>
                        </a:ln>
                        <a:solidFill>
                          <a:schemeClr val="bg1"/>
                        </a:solidFill>
                        <a:cs typeface="Times New Roman" panose="02020603050405020304" pitchFamily="18" charset="0"/>
                      </a:rPr>
                      <a:t>THCS TAM QUAN BẮC</a:t>
                    </a:r>
                  </a:p>
                </p:txBody>
              </p:sp>
              <p:sp>
                <p:nvSpPr>
                  <p:cNvPr id="2071" name="WordArt 12"/>
                  <p:cNvSpPr>
                    <a:spLocks noChangeArrowheads="1" noChangeShapeType="1" noTextEdit="1"/>
                  </p:cNvSpPr>
                  <p:nvPr userDrawn="1"/>
                </p:nvSpPr>
                <p:spPr bwMode="auto">
                  <a:xfrm>
                    <a:off x="55" y="400"/>
                    <a:ext cx="706" cy="176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CanDown">
                      <a:avLst>
                        <a:gd name="adj" fmla="val 33333"/>
                      </a:avLst>
                    </a:prstTxWarp>
                  </a:bodyPr>
                  <a:lstStyle/>
                  <a:p>
                    <a:pPr algn="ctr"/>
                    <a:r>
                      <a:rPr lang="en-US" sz="3600" b="1" kern="10">
                        <a:ln w="6350">
                          <a:solidFill>
                            <a:srgbClr val="FF6600"/>
                          </a:solidFill>
                          <a:round/>
                          <a:headEnd/>
                          <a:tailEnd/>
                        </a:ln>
                        <a:solidFill>
                          <a:srgbClr val="FF0000"/>
                        </a:solidFill>
                        <a:cs typeface="Times New Roman" panose="02020603050405020304" pitchFamily="18" charset="0"/>
                      </a:rPr>
                      <a:t>DẠY TỐT - HỌC TỐT</a:t>
                    </a:r>
                  </a:p>
                </p:txBody>
              </p:sp>
            </p:grpSp>
          </p:grpSp>
        </p:grpSp>
      </p:grpSp>
      <p:sp>
        <p:nvSpPr>
          <p:cNvPr id="27653" name="Text Box 5"/>
          <p:cNvSpPr txBox="1">
            <a:spLocks noChangeArrowheads="1"/>
          </p:cNvSpPr>
          <p:nvPr userDrawn="1"/>
        </p:nvSpPr>
        <p:spPr bwMode="auto">
          <a:xfrm>
            <a:off x="1600200" y="152400"/>
            <a:ext cx="6248400" cy="588963"/>
          </a:xfrm>
          <a:prstGeom prst="rect">
            <a:avLst/>
          </a:prstGeom>
          <a:solidFill>
            <a:srgbClr val="FFFF00">
              <a:alpha val="60001"/>
            </a:srgbClr>
          </a:solidFill>
          <a:ln w="12700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lIns="91350" tIns="45677" rIns="91350" bIns="45677">
            <a:spAutoFit/>
            <a:flatTx/>
          </a:bodyPr>
          <a:lstStyle/>
          <a:p>
            <a:pPr algn="ctr">
              <a:spcBef>
                <a:spcPct val="50000"/>
              </a:spcBef>
              <a:defRPr/>
            </a:pPr>
            <a:endParaRPr lang="vi-VN" sz="32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052" name="WordArt 14"/>
          <p:cNvSpPr>
            <a:spLocks noChangeArrowheads="1" noChangeShapeType="1" noTextEdit="1"/>
          </p:cNvSpPr>
          <p:nvPr userDrawn="1"/>
        </p:nvSpPr>
        <p:spPr bwMode="auto">
          <a:xfrm>
            <a:off x="1552575" y="90488"/>
            <a:ext cx="6219825" cy="698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>
                <a:cs typeface="Times New Roman" panose="02020603050405020304" pitchFamily="18" charset="0"/>
              </a:rPr>
              <a:t>THÔNG TIN VÀ BIỂU DIỄN THÔNG TIN</a:t>
            </a:r>
          </a:p>
        </p:txBody>
      </p:sp>
      <p:grpSp>
        <p:nvGrpSpPr>
          <p:cNvPr id="2053" name="Group 16"/>
          <p:cNvGrpSpPr>
            <a:grpSpLocks/>
          </p:cNvGrpSpPr>
          <p:nvPr userDrawn="1"/>
        </p:nvGrpSpPr>
        <p:grpSpPr bwMode="auto">
          <a:xfrm>
            <a:off x="0" y="992188"/>
            <a:ext cx="9144000" cy="5494337"/>
            <a:chOff x="0" y="625"/>
            <a:chExt cx="5760" cy="3461"/>
          </a:xfrm>
        </p:grpSpPr>
        <p:pic>
          <p:nvPicPr>
            <p:cNvPr id="2060" name="Picture 17" descr="Hinhdong003"/>
            <p:cNvPicPr>
              <a:picLocks noChangeAspect="1" noChangeArrowheads="1" noCrop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5"/>
              <a:ext cx="5760" cy="3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18" descr="VoNhatTruong2013L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1" y="820"/>
              <a:ext cx="1188" cy="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19" descr="hinh_dep093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3564">
              <a:off x="2168" y="1393"/>
              <a:ext cx="1397" cy="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3" name="Picture 20" descr="Hinhdong002"/>
            <p:cNvPicPr>
              <a:picLocks noChangeAspect="1" noChangeArrowheads="1" noCrop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5" y="1547"/>
              <a:ext cx="810" cy="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61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0" tIns="45677" rIns="91350" bIns="45677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8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1F5BE6F-3287-49A1-A445-0457B767490D}" type="datetimeFigureOut">
              <a:rPr lang="vi-VN"/>
              <a:pPr>
                <a:defRPr/>
              </a:pPr>
              <a:t>15/09/2020</a:t>
            </a:fld>
            <a:endParaRPr lang="en-US"/>
          </a:p>
        </p:txBody>
      </p:sp>
      <p:sp>
        <p:nvSpPr>
          <p:cNvPr id="61462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0" tIns="45677" rIns="91350" bIns="4567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1"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90D84545-CB45-4083-972D-AD2F20289A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1463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0313" y="6477000"/>
            <a:ext cx="4006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0" tIns="45677" rIns="91350" bIns="45677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800">
                <a:solidFill>
                  <a:srgbClr val="FFABAB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2057" name="Picture 24" descr="hinhdonghay"/>
          <p:cNvPicPr>
            <a:picLocks noChangeAspect="1" noChangeArrowheads="1" noCrop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6511925"/>
            <a:ext cx="22352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5" descr="hinhdonghay"/>
          <p:cNvPicPr>
            <a:picLocks noChangeAspect="1" noChangeArrowheads="1" noCrop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3" y="6511925"/>
            <a:ext cx="305911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WordArt 13"/>
          <p:cNvSpPr>
            <a:spLocks noChangeArrowheads="1" noChangeShapeType="1" noTextEdit="1"/>
          </p:cNvSpPr>
          <p:nvPr userDrawn="1"/>
        </p:nvSpPr>
        <p:spPr bwMode="auto">
          <a:xfrm>
            <a:off x="8305800" y="215900"/>
            <a:ext cx="685800" cy="317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Tiết 2-3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6" r:id="rId1"/>
  </p:sldLayoutIdLst>
  <p:transition>
    <p:wheel spokes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WordArt 3"/>
          <p:cNvSpPr>
            <a:spLocks noChangeArrowheads="1" noChangeShapeType="1" noTextEdit="1"/>
          </p:cNvSpPr>
          <p:nvPr userDrawn="1"/>
        </p:nvSpPr>
        <p:spPr bwMode="auto">
          <a:xfrm>
            <a:off x="0" y="15875"/>
            <a:ext cx="3938588" cy="871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3600" kern="1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Kiểm tra bài cũ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268" r:id="rId2"/>
    <p:sldLayoutId id="2147484269" r:id="rId3"/>
    <p:sldLayoutId id="2147484270" r:id="rId4"/>
    <p:sldLayoutId id="2147484271" r:id="rId5"/>
  </p:sldLayoutIdLst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67 -0.00069 C 0.5967 -0.00046 -0.00695 0.00139 -0.00764 0.00347 C -0.00764 0.00555 0.5967 -0.00069 0.5967 -0.00046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26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</p:sldLayoutIdLst>
  <p:transition>
    <p:wheel spokes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516688" y="6507163"/>
            <a:ext cx="2474912" cy="349250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2000">
                <a:cs typeface="+mn-cs"/>
              </a:defRPr>
            </a:lvl1pPr>
          </a:lstStyle>
          <a:p>
            <a:pPr>
              <a:defRPr/>
            </a:pPr>
            <a:r>
              <a:rPr lang="en-US" altLang="en-US" smtClean="0"/>
              <a:t>Võ Nhật Trường</a:t>
            </a:r>
            <a:endParaRPr lang="en-US" altLang="en-US" dirty="0"/>
          </a:p>
        </p:txBody>
      </p:sp>
      <p:sp>
        <p:nvSpPr>
          <p:cNvPr id="4099" name="WordArt 7"/>
          <p:cNvSpPr>
            <a:spLocks noChangeArrowheads="1" noChangeShapeType="1"/>
          </p:cNvSpPr>
          <p:nvPr userDrawn="1"/>
        </p:nvSpPr>
        <p:spPr bwMode="auto">
          <a:xfrm>
            <a:off x="762000" y="609600"/>
            <a:ext cx="7620000" cy="3276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  <a:scene3d>
              <a:camera prst="legacyObliqueTopRight">
                <a:rot lat="20999978" lon="20999978" rev="0"/>
              </a:camera>
              <a:lightRig rig="legacyNormal3" dir="r"/>
            </a:scene3d>
            <a:sp3d extrusionH="430200" prstMaterial="legacyMatte">
              <a:extrusionClr>
                <a:srgbClr val="FF0000"/>
              </a:extrusionClr>
              <a:contourClr>
                <a:srgbClr val="FFFFCC"/>
              </a:contourClr>
            </a:sp3d>
          </a:bodyPr>
          <a:lstStyle/>
          <a:p>
            <a:pPr algn="ctr"/>
            <a:endParaRPr lang="pt-BR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cs typeface="Times New Roman" panose="02020603050405020304" pitchFamily="18" charset="0"/>
            </a:endParaRPr>
          </a:p>
          <a:p>
            <a:pPr algn="ctr"/>
            <a:r>
              <a:rPr lang="pt-B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CHÚC CÁC EM HỌC TỐT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cs typeface="Times New Roman" panose="02020603050405020304" pitchFamily="18" charset="0"/>
            </a:endParaRPr>
          </a:p>
        </p:txBody>
      </p:sp>
      <p:sp>
        <p:nvSpPr>
          <p:cNvPr id="9" name="Oval 8" descr="150409-163729"/>
          <p:cNvSpPr>
            <a:spLocks noChangeArrowheads="1"/>
          </p:cNvSpPr>
          <p:nvPr userDrawn="1"/>
        </p:nvSpPr>
        <p:spPr bwMode="auto">
          <a:xfrm>
            <a:off x="3124200" y="2819400"/>
            <a:ext cx="3048000" cy="2895600"/>
          </a:xfrm>
          <a:prstGeom prst="ellipse">
            <a:avLst/>
          </a:prstGeom>
          <a:blipFill dpi="0" rotWithShape="0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cs typeface="+mn-cs"/>
            </a:endParaRPr>
          </a:p>
        </p:txBody>
      </p:sp>
      <p:pic>
        <p:nvPicPr>
          <p:cNvPr id="4101" name="Picture 4" descr="SO00828_">
            <a:hlinkClick r:id="rId6"/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88" y="4419600"/>
            <a:ext cx="18526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SO00828_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35588"/>
            <a:ext cx="1089025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6" descr="SO00828_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715000"/>
            <a:ext cx="8175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7" descr="SO00828_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4114800"/>
            <a:ext cx="17430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8" descr="SO00828_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029200"/>
            <a:ext cx="1306513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9" descr="SO00828_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5562600"/>
            <a:ext cx="923925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7" name="Group 2"/>
          <p:cNvGrpSpPr>
            <a:grpSpLocks/>
          </p:cNvGrpSpPr>
          <p:nvPr userDrawn="1"/>
        </p:nvGrpSpPr>
        <p:grpSpPr bwMode="auto">
          <a:xfrm>
            <a:off x="0" y="0"/>
            <a:ext cx="9144000" cy="1022350"/>
            <a:chOff x="0" y="0"/>
            <a:chExt cx="5760" cy="644"/>
          </a:xfrm>
        </p:grpSpPr>
        <p:grpSp>
          <p:nvGrpSpPr>
            <p:cNvPr id="4115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760" cy="644"/>
              <a:chOff x="0" y="0"/>
              <a:chExt cx="5760" cy="644"/>
            </a:xfrm>
          </p:grpSpPr>
          <p:pic>
            <p:nvPicPr>
              <p:cNvPr id="4123" name="Picture 4" descr="3"/>
              <p:cNvPicPr>
                <a:picLocks noChangeAspect="1" noChangeArrowheads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Text Box 5"/>
              <p:cNvSpPr txBox="1">
                <a:spLocks noChangeArrowheads="1"/>
              </p:cNvSpPr>
              <p:nvPr userDrawn="1"/>
            </p:nvSpPr>
            <p:spPr bwMode="auto">
              <a:xfrm>
                <a:off x="5193" y="17"/>
                <a:ext cx="540" cy="6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36000" tIns="36000" rIns="36000" bIns="36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altLang="en-US" sz="3200" b="1" dirty="0" smtClean="0">
                    <a:solidFill>
                      <a:srgbClr val="FFFFFF"/>
                    </a:solidFill>
                    <a:sym typeface="Wingdings" panose="05000000000000000000" pitchFamily="2" charset="2"/>
                  </a:rPr>
                  <a:t></a:t>
                </a:r>
              </a:p>
              <a:p>
                <a:pPr algn="ctr" eaLnBrk="1" hangingPunct="1">
                  <a:spcBef>
                    <a:spcPts val="0"/>
                  </a:spcBef>
                  <a:defRPr/>
                </a:pPr>
                <a:r>
                  <a:rPr lang="en-US" altLang="en-US" sz="2000" b="1" dirty="0" smtClean="0">
                    <a:solidFill>
                      <a:srgbClr val="FFFFFF"/>
                    </a:solidFill>
                    <a:sym typeface="Wingdings" panose="05000000000000000000" pitchFamily="2" charset="2"/>
                  </a:rPr>
                  <a:t>Tin </a:t>
                </a:r>
                <a:r>
                  <a:rPr lang="en-US" altLang="en-US" b="1" dirty="0" smtClean="0">
                    <a:solidFill>
                      <a:srgbClr val="FFFFFF"/>
                    </a:solidFill>
                    <a:sym typeface="Wingdings" panose="05000000000000000000" pitchFamily="2" charset="2"/>
                  </a:rPr>
                  <a:t>6</a:t>
                </a:r>
              </a:p>
            </p:txBody>
          </p:sp>
        </p:grpSp>
        <p:grpSp>
          <p:nvGrpSpPr>
            <p:cNvPr id="4116" name="Group 6"/>
            <p:cNvGrpSpPr>
              <a:grpSpLocks/>
            </p:cNvGrpSpPr>
            <p:nvPr userDrawn="1"/>
          </p:nvGrpSpPr>
          <p:grpSpPr bwMode="auto">
            <a:xfrm>
              <a:off x="0" y="48"/>
              <a:ext cx="802" cy="554"/>
              <a:chOff x="0" y="48"/>
              <a:chExt cx="816" cy="528"/>
            </a:xfrm>
          </p:grpSpPr>
          <p:sp>
            <p:nvSpPr>
              <p:cNvPr id="19" name="Rectangle 7" descr="Horizontal brick"/>
              <p:cNvSpPr>
                <a:spLocks noChangeArrowheads="1"/>
              </p:cNvSpPr>
              <p:nvPr userDrawn="1"/>
            </p:nvSpPr>
            <p:spPr bwMode="auto">
              <a:xfrm>
                <a:off x="0" y="356"/>
                <a:ext cx="816" cy="220"/>
              </a:xfrm>
              <a:prstGeom prst="rect">
                <a:avLst/>
              </a:prstGeom>
              <a:blipFill dpi="0" rotWithShape="0">
                <a:blip r:embed="rId9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mtClean="0"/>
              </a:p>
            </p:txBody>
          </p:sp>
          <p:grpSp>
            <p:nvGrpSpPr>
              <p:cNvPr id="4118" name="Group 8"/>
              <p:cNvGrpSpPr>
                <a:grpSpLocks/>
              </p:cNvGrpSpPr>
              <p:nvPr userDrawn="1"/>
            </p:nvGrpSpPr>
            <p:grpSpPr bwMode="auto">
              <a:xfrm>
                <a:off x="55" y="48"/>
                <a:ext cx="714" cy="528"/>
                <a:chOff x="55" y="48"/>
                <a:chExt cx="714" cy="528"/>
              </a:xfrm>
            </p:grpSpPr>
            <p:pic>
              <p:nvPicPr>
                <p:cNvPr id="4119" name="Picture 9" descr="Untitled-4 copy"/>
                <p:cNvPicPr>
                  <a:picLocks noChangeAspect="1" noChangeArrowheads="1"/>
                </p:cNvPicPr>
                <p:nvPr userDrawn="1"/>
              </p:nvPicPr>
              <p:blipFill>
                <a:blip r:embed="rId10" cstate="print">
                  <a:lum bright="20000" contrast="2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" y="48"/>
                  <a:ext cx="663" cy="5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4120" name="Group 10"/>
                <p:cNvGrpSpPr>
                  <a:grpSpLocks/>
                </p:cNvGrpSpPr>
                <p:nvPr userDrawn="1"/>
              </p:nvGrpSpPr>
              <p:grpSpPr bwMode="auto">
                <a:xfrm>
                  <a:off x="55" y="48"/>
                  <a:ext cx="714" cy="528"/>
                  <a:chOff x="55" y="48"/>
                  <a:chExt cx="714" cy="528"/>
                </a:xfrm>
              </p:grpSpPr>
              <p:sp>
                <p:nvSpPr>
                  <p:cNvPr id="4121" name="WordArt 11"/>
                  <p:cNvSpPr>
                    <a:spLocks noChangeArrowheads="1" noChangeShapeType="1" noTextEdit="1"/>
                  </p:cNvSpPr>
                  <p:nvPr userDrawn="1"/>
                </p:nvSpPr>
                <p:spPr bwMode="auto">
                  <a:xfrm>
                    <a:off x="63" y="48"/>
                    <a:ext cx="706" cy="528"/>
                  </a:xfrm>
                  <a:prstGeom prst="rect">
                    <a:avLst/>
                  </a:prstGeom>
                </p:spPr>
                <p:txBody>
                  <a:bodyPr spcFirstLastPara="1" wrap="none" fromWordArt="1">
                    <a:prstTxWarp prst="textArchUp">
                      <a:avLst>
                        <a:gd name="adj" fmla="val 11010877"/>
                      </a:avLst>
                    </a:prstTxWarp>
                  </a:bodyPr>
                  <a:lstStyle/>
                  <a:p>
                    <a:pPr algn="ctr"/>
                    <a:r>
                      <a:rPr lang="en-US" sz="3600" b="1" kern="10">
                        <a:ln w="9525">
                          <a:solidFill>
                            <a:srgbClr val="FF6600"/>
                          </a:solidFill>
                          <a:round/>
                          <a:headEnd/>
                          <a:tailEnd/>
                        </a:ln>
                        <a:solidFill>
                          <a:schemeClr val="bg1"/>
                        </a:solidFill>
                        <a:cs typeface="Times New Roman" panose="02020603050405020304" pitchFamily="18" charset="0"/>
                      </a:rPr>
                      <a:t>THCS TAM QUAN BẮC</a:t>
                    </a:r>
                  </a:p>
                </p:txBody>
              </p:sp>
              <p:sp>
                <p:nvSpPr>
                  <p:cNvPr id="4122" name="WordArt 12"/>
                  <p:cNvSpPr>
                    <a:spLocks noChangeArrowheads="1" noChangeShapeType="1" noTextEdit="1"/>
                  </p:cNvSpPr>
                  <p:nvPr userDrawn="1"/>
                </p:nvSpPr>
                <p:spPr bwMode="auto">
                  <a:xfrm>
                    <a:off x="55" y="400"/>
                    <a:ext cx="706" cy="176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CanDown">
                      <a:avLst>
                        <a:gd name="adj" fmla="val 33333"/>
                      </a:avLst>
                    </a:prstTxWarp>
                  </a:bodyPr>
                  <a:lstStyle/>
                  <a:p>
                    <a:pPr algn="ctr"/>
                    <a:r>
                      <a:rPr lang="en-US" sz="3600" b="1" kern="10">
                        <a:ln w="6350">
                          <a:solidFill>
                            <a:srgbClr val="FF6600"/>
                          </a:solidFill>
                          <a:round/>
                          <a:headEnd/>
                          <a:tailEnd/>
                        </a:ln>
                        <a:solidFill>
                          <a:srgbClr val="FF0000"/>
                        </a:solidFill>
                        <a:cs typeface="Times New Roman" panose="02020603050405020304" pitchFamily="18" charset="0"/>
                      </a:rPr>
                      <a:t>DẠY TỐT - HỌC TỐT</a:t>
                    </a:r>
                  </a:p>
                </p:txBody>
              </p:sp>
            </p:grpSp>
          </p:grpSp>
        </p:grpSp>
      </p:grpSp>
      <p:sp>
        <p:nvSpPr>
          <p:cNvPr id="4108" name="WordArt 13"/>
          <p:cNvSpPr>
            <a:spLocks noChangeArrowheads="1" noChangeShapeType="1" noTextEdit="1"/>
          </p:cNvSpPr>
          <p:nvPr userDrawn="1"/>
        </p:nvSpPr>
        <p:spPr bwMode="auto">
          <a:xfrm>
            <a:off x="8342313" y="158750"/>
            <a:ext cx="685800" cy="317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Tiết 2-3</a:t>
            </a:r>
          </a:p>
        </p:txBody>
      </p:sp>
      <p:sp>
        <p:nvSpPr>
          <p:cNvPr id="28" name="Text Box 15"/>
          <p:cNvSpPr txBox="1">
            <a:spLocks noChangeArrowheads="1"/>
          </p:cNvSpPr>
          <p:nvPr userDrawn="1"/>
        </p:nvSpPr>
        <p:spPr bwMode="auto">
          <a:xfrm>
            <a:off x="1447800" y="76200"/>
            <a:ext cx="6705600" cy="8382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altLang="en-US" sz="3200" b="1" smtClean="0"/>
          </a:p>
        </p:txBody>
      </p:sp>
      <p:sp>
        <p:nvSpPr>
          <p:cNvPr id="4110" name="WordArt 16"/>
          <p:cNvSpPr>
            <a:spLocks noChangeArrowheads="1" noChangeShapeType="1" noTextEdit="1"/>
          </p:cNvSpPr>
          <p:nvPr userDrawn="1"/>
        </p:nvSpPr>
        <p:spPr bwMode="auto">
          <a:xfrm>
            <a:off x="2514600" y="0"/>
            <a:ext cx="55626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15106"/>
              </a:avLst>
            </a:prstTxWarp>
          </a:bodyPr>
          <a:lstStyle/>
          <a:p>
            <a:pPr algn="ctr"/>
            <a:r>
              <a:rPr lang="en-US" b="1" kern="10">
                <a:cs typeface="Times New Roman" panose="02020603050405020304" pitchFamily="18" charset="0"/>
              </a:rPr>
              <a:t>THÔNG TIN VÀ BIỂU DIỄN THÔNG TIN</a:t>
            </a:r>
          </a:p>
        </p:txBody>
      </p:sp>
      <p:grpSp>
        <p:nvGrpSpPr>
          <p:cNvPr id="4111" name="Group 17"/>
          <p:cNvGrpSpPr>
            <a:grpSpLocks/>
          </p:cNvGrpSpPr>
          <p:nvPr userDrawn="1"/>
        </p:nvGrpSpPr>
        <p:grpSpPr bwMode="auto">
          <a:xfrm>
            <a:off x="1476375" y="100822"/>
            <a:ext cx="1114425" cy="738965"/>
            <a:chOff x="863" y="205"/>
            <a:chExt cx="702" cy="379"/>
          </a:xfrm>
        </p:grpSpPr>
        <p:pic>
          <p:nvPicPr>
            <p:cNvPr id="4112" name="Picture 7" descr="014"/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00003">
              <a:off x="868" y="277"/>
              <a:ext cx="697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 Box 9"/>
            <p:cNvSpPr txBox="1">
              <a:spLocks noChangeArrowheads="1"/>
            </p:cNvSpPr>
            <p:nvPr userDrawn="1"/>
          </p:nvSpPr>
          <p:spPr bwMode="auto">
            <a:xfrm rot="19701635">
              <a:off x="863" y="353"/>
              <a:ext cx="392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400" b="1" dirty="0" smtClean="0">
                  <a:solidFill>
                    <a:srgbClr val="FF0000"/>
                  </a:solidFill>
                  <a:cs typeface="+mn-cs"/>
                </a:rPr>
                <a:t>CĐỀ</a:t>
              </a:r>
              <a:endParaRPr lang="en-US" altLang="en-US" sz="1400" dirty="0" smtClean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33" name="Text Box 10"/>
            <p:cNvSpPr txBox="1">
              <a:spLocks noChangeArrowheads="1"/>
            </p:cNvSpPr>
            <p:nvPr userDrawn="1"/>
          </p:nvSpPr>
          <p:spPr bwMode="auto">
            <a:xfrm rot="19747892">
              <a:off x="1147" y="205"/>
              <a:ext cx="29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+mn-cs"/>
                </a:rPr>
                <a:t>2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61" r:id="rId2"/>
    <p:sldLayoutId id="2147484262" r:id="rId3"/>
  </p:sldLayoutIdLst>
  <p:transition>
    <p:wheel spokes="1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08638"/>
            <a:ext cx="990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852488"/>
            <a:ext cx="914400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8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WordArt 5"/>
          <p:cNvSpPr>
            <a:spLocks noChangeArrowheads="1" noChangeShapeType="1" noTextEdit="1"/>
          </p:cNvSpPr>
          <p:nvPr userDrawn="1"/>
        </p:nvSpPr>
        <p:spPr bwMode="auto">
          <a:xfrm>
            <a:off x="457200" y="2057400"/>
            <a:ext cx="990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Nhóm 1</a:t>
            </a:r>
          </a:p>
        </p:txBody>
      </p:sp>
      <p:sp>
        <p:nvSpPr>
          <p:cNvPr id="11" name="AutoShape 6"/>
          <p:cNvSpPr>
            <a:spLocks noChangeArrowheads="1"/>
          </p:cNvSpPr>
          <p:nvPr userDrawn="1"/>
        </p:nvSpPr>
        <p:spPr bwMode="auto">
          <a:xfrm>
            <a:off x="2152650" y="17526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sp>
        <p:nvSpPr>
          <p:cNvPr id="12" name="AutoShape 7"/>
          <p:cNvSpPr>
            <a:spLocks noChangeArrowheads="1"/>
          </p:cNvSpPr>
          <p:nvPr userDrawn="1"/>
        </p:nvSpPr>
        <p:spPr bwMode="auto">
          <a:xfrm>
            <a:off x="2152650" y="27432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sp>
        <p:nvSpPr>
          <p:cNvPr id="13" name="AutoShape 8"/>
          <p:cNvSpPr>
            <a:spLocks noChangeArrowheads="1"/>
          </p:cNvSpPr>
          <p:nvPr userDrawn="1"/>
        </p:nvSpPr>
        <p:spPr bwMode="auto">
          <a:xfrm>
            <a:off x="2139950" y="37465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sp>
        <p:nvSpPr>
          <p:cNvPr id="14" name="AutoShape 9"/>
          <p:cNvSpPr>
            <a:spLocks noChangeArrowheads="1"/>
          </p:cNvSpPr>
          <p:nvPr userDrawn="1"/>
        </p:nvSpPr>
        <p:spPr bwMode="auto">
          <a:xfrm>
            <a:off x="2127250" y="47371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1600200" y="685800"/>
            <a:ext cx="66294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sp>
        <p:nvSpPr>
          <p:cNvPr id="16" name="WordArt 11"/>
          <p:cNvSpPr>
            <a:spLocks noChangeArrowheads="1" noChangeShapeType="1" noTextEdit="1"/>
          </p:cNvSpPr>
          <p:nvPr userDrawn="1"/>
        </p:nvSpPr>
        <p:spPr bwMode="auto">
          <a:xfrm>
            <a:off x="228600" y="76200"/>
            <a:ext cx="3352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kern="1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+mn-cs"/>
              </a:rPr>
              <a:t>Thảo luận nhóm</a:t>
            </a:r>
          </a:p>
        </p:txBody>
      </p:sp>
      <p:sp>
        <p:nvSpPr>
          <p:cNvPr id="17" name="AutoShape 12"/>
          <p:cNvSpPr>
            <a:spLocks noChangeArrowheads="1"/>
          </p:cNvSpPr>
          <p:nvPr userDrawn="1"/>
        </p:nvSpPr>
        <p:spPr bwMode="auto">
          <a:xfrm>
            <a:off x="2133600" y="57277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sp>
        <p:nvSpPr>
          <p:cNvPr id="5135" name="WordArt 13"/>
          <p:cNvSpPr>
            <a:spLocks noChangeArrowheads="1" noChangeShapeType="1" noTextEdit="1"/>
          </p:cNvSpPr>
          <p:nvPr userDrawn="1"/>
        </p:nvSpPr>
        <p:spPr bwMode="auto">
          <a:xfrm>
            <a:off x="457200" y="2971800"/>
            <a:ext cx="990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Nhóm 2</a:t>
            </a:r>
          </a:p>
        </p:txBody>
      </p:sp>
      <p:sp>
        <p:nvSpPr>
          <p:cNvPr id="5136" name="WordArt 14"/>
          <p:cNvSpPr>
            <a:spLocks noChangeArrowheads="1" noChangeShapeType="1" noTextEdit="1"/>
          </p:cNvSpPr>
          <p:nvPr userDrawn="1"/>
        </p:nvSpPr>
        <p:spPr bwMode="auto">
          <a:xfrm>
            <a:off x="457200" y="4038600"/>
            <a:ext cx="990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Nhóm 3</a:t>
            </a:r>
          </a:p>
        </p:txBody>
      </p:sp>
      <p:sp>
        <p:nvSpPr>
          <p:cNvPr id="5137" name="WordArt 15"/>
          <p:cNvSpPr>
            <a:spLocks noChangeArrowheads="1" noChangeShapeType="1" noTextEdit="1"/>
          </p:cNvSpPr>
          <p:nvPr userDrawn="1"/>
        </p:nvSpPr>
        <p:spPr bwMode="auto">
          <a:xfrm>
            <a:off x="457200" y="4953000"/>
            <a:ext cx="990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Times New Roman" panose="02020603050405020304" pitchFamily="18" charset="0"/>
              </a:rPr>
              <a:t>Nhóm 4</a:t>
            </a:r>
          </a:p>
        </p:txBody>
      </p:sp>
      <p:sp>
        <p:nvSpPr>
          <p:cNvPr id="5138" name="WordArt 16"/>
          <p:cNvSpPr>
            <a:spLocks noChangeArrowheads="1" noChangeShapeType="1" noTextEdit="1"/>
          </p:cNvSpPr>
          <p:nvPr userDrawn="1"/>
        </p:nvSpPr>
        <p:spPr bwMode="auto">
          <a:xfrm>
            <a:off x="457200" y="5867400"/>
            <a:ext cx="990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800000"/>
                </a:solidFill>
                <a:cs typeface="Times New Roman" panose="02020603050405020304" pitchFamily="18" charset="0"/>
              </a:rPr>
              <a:t>Nhóm 5</a:t>
            </a:r>
          </a:p>
        </p:txBody>
      </p:sp>
      <p:pic>
        <p:nvPicPr>
          <p:cNvPr id="5139" name="Picture 17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876425"/>
            <a:ext cx="8001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18" descr="h1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5240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Picture 19" descr="h3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971800"/>
            <a:ext cx="914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20" descr="h4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13385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</p:sldLayoutIdLst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 userDrawn="1"/>
        </p:nvSpPr>
        <p:spPr bwMode="auto">
          <a:xfrm>
            <a:off x="755650" y="2484438"/>
            <a:ext cx="515938" cy="5159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776" y="10800"/>
                </a:moveTo>
                <a:cubicBezTo>
                  <a:pt x="7776" y="12470"/>
                  <a:pt x="9130" y="13824"/>
                  <a:pt x="10800" y="13824"/>
                </a:cubicBezTo>
                <a:cubicBezTo>
                  <a:pt x="12470" y="13824"/>
                  <a:pt x="13824" y="12470"/>
                  <a:pt x="13824" y="10800"/>
                </a:cubicBezTo>
                <a:cubicBezTo>
                  <a:pt x="13824" y="9130"/>
                  <a:pt x="12470" y="7776"/>
                  <a:pt x="10800" y="7776"/>
                </a:cubicBezTo>
                <a:cubicBezTo>
                  <a:pt x="9130" y="7776"/>
                  <a:pt x="7776" y="9130"/>
                  <a:pt x="7776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WordArt 3"/>
          <p:cNvSpPr>
            <a:spLocks noChangeArrowheads="1" noChangeShapeType="1" noTextEdit="1"/>
          </p:cNvSpPr>
          <p:nvPr userDrawn="1"/>
        </p:nvSpPr>
        <p:spPr bwMode="auto">
          <a:xfrm>
            <a:off x="1725613" y="2544763"/>
            <a:ext cx="379412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 userDrawn="1"/>
        </p:nvSpPr>
        <p:spPr bwMode="auto">
          <a:xfrm>
            <a:off x="1736725" y="3494088"/>
            <a:ext cx="379413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 userDrawn="1"/>
        </p:nvSpPr>
        <p:spPr bwMode="auto">
          <a:xfrm>
            <a:off x="1725613" y="4516438"/>
            <a:ext cx="379412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6150" name="WordArt 6"/>
          <p:cNvSpPr>
            <a:spLocks noChangeArrowheads="1" noChangeShapeType="1" noTextEdit="1"/>
          </p:cNvSpPr>
          <p:nvPr userDrawn="1"/>
        </p:nvSpPr>
        <p:spPr bwMode="auto">
          <a:xfrm>
            <a:off x="1725613" y="5489575"/>
            <a:ext cx="379412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12" name="Oval 7"/>
          <p:cNvSpPr>
            <a:spLocks noChangeArrowheads="1"/>
          </p:cNvSpPr>
          <p:nvPr userDrawn="1"/>
        </p:nvSpPr>
        <p:spPr bwMode="auto">
          <a:xfrm>
            <a:off x="885825" y="2616200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sp>
        <p:nvSpPr>
          <p:cNvPr id="13" name="AutoShape 8"/>
          <p:cNvSpPr>
            <a:spLocks noChangeArrowheads="1"/>
          </p:cNvSpPr>
          <p:nvPr userDrawn="1"/>
        </p:nvSpPr>
        <p:spPr bwMode="auto">
          <a:xfrm>
            <a:off x="755650" y="3424238"/>
            <a:ext cx="515938" cy="5159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9"/>
          <p:cNvSpPr>
            <a:spLocks noChangeArrowheads="1"/>
          </p:cNvSpPr>
          <p:nvPr userDrawn="1"/>
        </p:nvSpPr>
        <p:spPr bwMode="auto">
          <a:xfrm>
            <a:off x="885825" y="3554413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sp>
        <p:nvSpPr>
          <p:cNvPr id="15" name="AutoShape 10"/>
          <p:cNvSpPr>
            <a:spLocks noChangeArrowheads="1"/>
          </p:cNvSpPr>
          <p:nvPr userDrawn="1"/>
        </p:nvSpPr>
        <p:spPr bwMode="auto">
          <a:xfrm>
            <a:off x="755650" y="4405313"/>
            <a:ext cx="515938" cy="5159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1"/>
          <p:cNvSpPr>
            <a:spLocks noChangeArrowheads="1"/>
          </p:cNvSpPr>
          <p:nvPr userDrawn="1"/>
        </p:nvSpPr>
        <p:spPr bwMode="auto">
          <a:xfrm>
            <a:off x="885825" y="4537075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sp>
        <p:nvSpPr>
          <p:cNvPr id="17" name="AutoShape 12"/>
          <p:cNvSpPr>
            <a:spLocks noChangeArrowheads="1"/>
          </p:cNvSpPr>
          <p:nvPr userDrawn="1"/>
        </p:nvSpPr>
        <p:spPr bwMode="auto">
          <a:xfrm>
            <a:off x="755650" y="5365750"/>
            <a:ext cx="515938" cy="51593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374" y="10800"/>
                </a:moveTo>
                <a:cubicBezTo>
                  <a:pt x="8374" y="12140"/>
                  <a:pt x="9460" y="13226"/>
                  <a:pt x="10800" y="13226"/>
                </a:cubicBezTo>
                <a:cubicBezTo>
                  <a:pt x="12140" y="13226"/>
                  <a:pt x="13226" y="12140"/>
                  <a:pt x="13226" y="10800"/>
                </a:cubicBezTo>
                <a:cubicBezTo>
                  <a:pt x="13226" y="9460"/>
                  <a:pt x="12140" y="8374"/>
                  <a:pt x="10800" y="8374"/>
                </a:cubicBezTo>
                <a:cubicBezTo>
                  <a:pt x="9460" y="8374"/>
                  <a:pt x="8374" y="9460"/>
                  <a:pt x="8374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3"/>
          <p:cNvSpPr>
            <a:spLocks noChangeArrowheads="1"/>
          </p:cNvSpPr>
          <p:nvPr userDrawn="1"/>
        </p:nvSpPr>
        <p:spPr bwMode="auto">
          <a:xfrm>
            <a:off x="885825" y="5497513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sp>
        <p:nvSpPr>
          <p:cNvPr id="19" name="AutoShape 14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5391150" y="6235700"/>
            <a:ext cx="1398588" cy="46355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vi-VN" altLang="en-US" b="1" smtClean="0"/>
              <a:t>Bài kế</a:t>
            </a:r>
          </a:p>
        </p:txBody>
      </p:sp>
      <p:sp>
        <p:nvSpPr>
          <p:cNvPr id="20" name="AutoShape 15"/>
          <p:cNvSpPr>
            <a:spLocks noChangeArrowheads="1"/>
          </p:cNvSpPr>
          <p:nvPr userDrawn="1"/>
        </p:nvSpPr>
        <p:spPr bwMode="auto">
          <a:xfrm>
            <a:off x="2527300" y="22098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sp>
        <p:nvSpPr>
          <p:cNvPr id="21" name="AutoShape 16"/>
          <p:cNvSpPr>
            <a:spLocks noChangeArrowheads="1"/>
          </p:cNvSpPr>
          <p:nvPr userDrawn="1"/>
        </p:nvSpPr>
        <p:spPr bwMode="auto">
          <a:xfrm>
            <a:off x="2527300" y="32004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sp>
        <p:nvSpPr>
          <p:cNvPr id="22" name="AutoShape 17"/>
          <p:cNvSpPr>
            <a:spLocks noChangeArrowheads="1"/>
          </p:cNvSpPr>
          <p:nvPr userDrawn="1"/>
        </p:nvSpPr>
        <p:spPr bwMode="auto">
          <a:xfrm>
            <a:off x="2514600" y="42037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sp>
        <p:nvSpPr>
          <p:cNvPr id="23" name="AutoShape 18"/>
          <p:cNvSpPr>
            <a:spLocks noChangeArrowheads="1"/>
          </p:cNvSpPr>
          <p:nvPr userDrawn="1"/>
        </p:nvSpPr>
        <p:spPr bwMode="auto">
          <a:xfrm>
            <a:off x="2501900" y="5194300"/>
            <a:ext cx="60706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sp>
        <p:nvSpPr>
          <p:cNvPr id="24" name="Rectangle 19"/>
          <p:cNvSpPr>
            <a:spLocks noChangeArrowheads="1"/>
          </p:cNvSpPr>
          <p:nvPr userDrawn="1"/>
        </p:nvSpPr>
        <p:spPr bwMode="auto">
          <a:xfrm>
            <a:off x="1663700" y="889000"/>
            <a:ext cx="7251700" cy="1155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sp>
        <p:nvSpPr>
          <p:cNvPr id="6164" name="WordArt 20"/>
          <p:cNvSpPr>
            <a:spLocks noChangeArrowheads="1" noChangeShapeType="1" noTextEdit="1"/>
          </p:cNvSpPr>
          <p:nvPr userDrawn="1"/>
        </p:nvSpPr>
        <p:spPr bwMode="auto">
          <a:xfrm>
            <a:off x="201613" y="984250"/>
            <a:ext cx="13239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Câu hỏi</a:t>
            </a:r>
          </a:p>
        </p:txBody>
      </p:sp>
      <p:sp>
        <p:nvSpPr>
          <p:cNvPr id="26" name="AutoShape 21">
            <a:hlinkClick r:id="" action="ppaction://hlinkshowjump?jump=endshow" highlightClick="1"/>
          </p:cNvPr>
          <p:cNvSpPr>
            <a:spLocks noChangeArrowheads="1"/>
          </p:cNvSpPr>
          <p:nvPr userDrawn="1"/>
        </p:nvSpPr>
        <p:spPr bwMode="auto">
          <a:xfrm>
            <a:off x="8088313" y="6286500"/>
            <a:ext cx="712787" cy="3683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vi-VN" altLang="en-US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Thoát</a:t>
            </a:r>
          </a:p>
        </p:txBody>
      </p:sp>
      <p:sp>
        <p:nvSpPr>
          <p:cNvPr id="27" name="WordArt 22"/>
          <p:cNvSpPr>
            <a:spLocks noChangeArrowheads="1" noChangeShapeType="1" noTextEdit="1"/>
          </p:cNvSpPr>
          <p:nvPr userDrawn="1"/>
        </p:nvSpPr>
        <p:spPr bwMode="auto">
          <a:xfrm>
            <a:off x="228600" y="76200"/>
            <a:ext cx="3352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kern="1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+mn-cs"/>
              </a:rPr>
              <a:t>Kiểm tra bài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</p:sldLayoutIdLst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 userDrawn="1"/>
        </p:nvSpPr>
        <p:spPr bwMode="auto">
          <a:xfrm>
            <a:off x="755650" y="2484438"/>
            <a:ext cx="515938" cy="5159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776" y="10800"/>
                </a:moveTo>
                <a:cubicBezTo>
                  <a:pt x="7776" y="12470"/>
                  <a:pt x="9130" y="13824"/>
                  <a:pt x="10800" y="13824"/>
                </a:cubicBezTo>
                <a:cubicBezTo>
                  <a:pt x="12470" y="13824"/>
                  <a:pt x="13824" y="12470"/>
                  <a:pt x="13824" y="10800"/>
                </a:cubicBezTo>
                <a:cubicBezTo>
                  <a:pt x="13824" y="9130"/>
                  <a:pt x="12470" y="7776"/>
                  <a:pt x="10800" y="7776"/>
                </a:cubicBezTo>
                <a:cubicBezTo>
                  <a:pt x="9130" y="7776"/>
                  <a:pt x="7776" y="9130"/>
                  <a:pt x="7776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WordArt 3"/>
          <p:cNvSpPr>
            <a:spLocks noChangeArrowheads="1" noChangeShapeType="1" noTextEdit="1"/>
          </p:cNvSpPr>
          <p:nvPr userDrawn="1"/>
        </p:nvSpPr>
        <p:spPr bwMode="auto">
          <a:xfrm>
            <a:off x="1725613" y="2544763"/>
            <a:ext cx="379412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 userDrawn="1"/>
        </p:nvSpPr>
        <p:spPr bwMode="auto">
          <a:xfrm>
            <a:off x="1736725" y="3494088"/>
            <a:ext cx="379413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7173" name="WordArt 5"/>
          <p:cNvSpPr>
            <a:spLocks noChangeArrowheads="1" noChangeShapeType="1" noTextEdit="1"/>
          </p:cNvSpPr>
          <p:nvPr userDrawn="1"/>
        </p:nvSpPr>
        <p:spPr bwMode="auto">
          <a:xfrm>
            <a:off x="1725613" y="4516438"/>
            <a:ext cx="379412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7174" name="WordArt 6"/>
          <p:cNvSpPr>
            <a:spLocks noChangeArrowheads="1" noChangeShapeType="1" noTextEdit="1"/>
          </p:cNvSpPr>
          <p:nvPr userDrawn="1"/>
        </p:nvSpPr>
        <p:spPr bwMode="auto">
          <a:xfrm>
            <a:off x="1725613" y="5489575"/>
            <a:ext cx="379412" cy="336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12" name="Oval 7"/>
          <p:cNvSpPr>
            <a:spLocks noChangeArrowheads="1"/>
          </p:cNvSpPr>
          <p:nvPr userDrawn="1"/>
        </p:nvSpPr>
        <p:spPr bwMode="auto">
          <a:xfrm>
            <a:off x="885825" y="2616200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sp>
        <p:nvSpPr>
          <p:cNvPr id="7176" name="AutoShape 8"/>
          <p:cNvSpPr>
            <a:spLocks noChangeArrowheads="1"/>
          </p:cNvSpPr>
          <p:nvPr userDrawn="1"/>
        </p:nvSpPr>
        <p:spPr bwMode="auto">
          <a:xfrm>
            <a:off x="755650" y="3424238"/>
            <a:ext cx="515938" cy="5159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9"/>
          <p:cNvSpPr>
            <a:spLocks noChangeArrowheads="1"/>
          </p:cNvSpPr>
          <p:nvPr userDrawn="1"/>
        </p:nvSpPr>
        <p:spPr bwMode="auto">
          <a:xfrm>
            <a:off x="885825" y="3554413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sp>
        <p:nvSpPr>
          <p:cNvPr id="7178" name="AutoShape 10"/>
          <p:cNvSpPr>
            <a:spLocks noChangeArrowheads="1"/>
          </p:cNvSpPr>
          <p:nvPr userDrawn="1"/>
        </p:nvSpPr>
        <p:spPr bwMode="auto">
          <a:xfrm>
            <a:off x="755650" y="4405313"/>
            <a:ext cx="515938" cy="5159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1"/>
          <p:cNvSpPr>
            <a:spLocks noChangeArrowheads="1"/>
          </p:cNvSpPr>
          <p:nvPr userDrawn="1"/>
        </p:nvSpPr>
        <p:spPr bwMode="auto">
          <a:xfrm>
            <a:off x="885825" y="4537075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sp>
        <p:nvSpPr>
          <p:cNvPr id="7180" name="AutoShape 12"/>
          <p:cNvSpPr>
            <a:spLocks noChangeArrowheads="1"/>
          </p:cNvSpPr>
          <p:nvPr userDrawn="1"/>
        </p:nvSpPr>
        <p:spPr bwMode="auto">
          <a:xfrm>
            <a:off x="755650" y="5365750"/>
            <a:ext cx="515938" cy="51593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374" y="10800"/>
                </a:moveTo>
                <a:cubicBezTo>
                  <a:pt x="8374" y="12140"/>
                  <a:pt x="9460" y="13226"/>
                  <a:pt x="10800" y="13226"/>
                </a:cubicBezTo>
                <a:cubicBezTo>
                  <a:pt x="12140" y="13226"/>
                  <a:pt x="13226" y="12140"/>
                  <a:pt x="13226" y="10800"/>
                </a:cubicBezTo>
                <a:cubicBezTo>
                  <a:pt x="13226" y="9460"/>
                  <a:pt x="12140" y="8374"/>
                  <a:pt x="10800" y="8374"/>
                </a:cubicBezTo>
                <a:cubicBezTo>
                  <a:pt x="9460" y="8374"/>
                  <a:pt x="8374" y="9460"/>
                  <a:pt x="8374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3"/>
          <p:cNvSpPr>
            <a:spLocks noChangeArrowheads="1"/>
          </p:cNvSpPr>
          <p:nvPr userDrawn="1"/>
        </p:nvSpPr>
        <p:spPr bwMode="auto">
          <a:xfrm>
            <a:off x="885825" y="5497513"/>
            <a:ext cx="254000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sp>
        <p:nvSpPr>
          <p:cNvPr id="19" name="AutoShape 14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5391150" y="6235700"/>
            <a:ext cx="1398588" cy="46355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vi-VN" altLang="en-US" b="1" smtClean="0"/>
              <a:t>Bài kế</a:t>
            </a:r>
          </a:p>
        </p:txBody>
      </p:sp>
      <p:sp>
        <p:nvSpPr>
          <p:cNvPr id="20" name="AutoShape 15"/>
          <p:cNvSpPr>
            <a:spLocks noChangeArrowheads="1"/>
          </p:cNvSpPr>
          <p:nvPr userDrawn="1"/>
        </p:nvSpPr>
        <p:spPr bwMode="auto">
          <a:xfrm>
            <a:off x="2286000" y="2209800"/>
            <a:ext cx="66294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sp>
        <p:nvSpPr>
          <p:cNvPr id="21" name="AutoShape 16"/>
          <p:cNvSpPr>
            <a:spLocks noChangeArrowheads="1"/>
          </p:cNvSpPr>
          <p:nvPr userDrawn="1"/>
        </p:nvSpPr>
        <p:spPr bwMode="auto">
          <a:xfrm>
            <a:off x="2286000" y="3200400"/>
            <a:ext cx="66294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sp>
        <p:nvSpPr>
          <p:cNvPr id="22" name="AutoShape 17"/>
          <p:cNvSpPr>
            <a:spLocks noChangeArrowheads="1"/>
          </p:cNvSpPr>
          <p:nvPr userDrawn="1"/>
        </p:nvSpPr>
        <p:spPr bwMode="auto">
          <a:xfrm>
            <a:off x="2286000" y="4203700"/>
            <a:ext cx="66294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sp>
        <p:nvSpPr>
          <p:cNvPr id="23" name="AutoShape 18"/>
          <p:cNvSpPr>
            <a:spLocks noChangeArrowheads="1"/>
          </p:cNvSpPr>
          <p:nvPr userDrawn="1"/>
        </p:nvSpPr>
        <p:spPr bwMode="auto">
          <a:xfrm>
            <a:off x="2286000" y="5194300"/>
            <a:ext cx="6629400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5097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sp>
        <p:nvSpPr>
          <p:cNvPr id="24" name="Rectangle 19"/>
          <p:cNvSpPr>
            <a:spLocks noChangeArrowheads="1"/>
          </p:cNvSpPr>
          <p:nvPr userDrawn="1"/>
        </p:nvSpPr>
        <p:spPr bwMode="auto">
          <a:xfrm>
            <a:off x="1663700" y="825500"/>
            <a:ext cx="72517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/>
          </a:p>
        </p:txBody>
      </p:sp>
      <p:sp>
        <p:nvSpPr>
          <p:cNvPr id="7188" name="WordArt 20"/>
          <p:cNvSpPr>
            <a:spLocks noChangeArrowheads="1" noChangeShapeType="1" noTextEdit="1"/>
          </p:cNvSpPr>
          <p:nvPr userDrawn="1"/>
        </p:nvSpPr>
        <p:spPr bwMode="auto">
          <a:xfrm>
            <a:off x="201613" y="984250"/>
            <a:ext cx="13239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Câu hỏi</a:t>
            </a:r>
          </a:p>
        </p:txBody>
      </p:sp>
      <p:sp>
        <p:nvSpPr>
          <p:cNvPr id="26" name="AutoShape 21">
            <a:hlinkClick r:id="" action="ppaction://hlinkshowjump?jump=endshow" highlightClick="1"/>
          </p:cNvPr>
          <p:cNvSpPr>
            <a:spLocks noChangeArrowheads="1"/>
          </p:cNvSpPr>
          <p:nvPr userDrawn="1"/>
        </p:nvSpPr>
        <p:spPr bwMode="auto">
          <a:xfrm>
            <a:off x="8088313" y="6286500"/>
            <a:ext cx="712787" cy="3683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vi-VN" altLang="en-US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Thoát</a:t>
            </a:r>
          </a:p>
        </p:txBody>
      </p:sp>
      <p:sp>
        <p:nvSpPr>
          <p:cNvPr id="27" name="WordArt 22"/>
          <p:cNvSpPr>
            <a:spLocks noChangeArrowheads="1" noChangeShapeType="1" noTextEdit="1"/>
          </p:cNvSpPr>
          <p:nvPr userDrawn="1"/>
        </p:nvSpPr>
        <p:spPr bwMode="auto">
          <a:xfrm>
            <a:off x="533400" y="76199"/>
            <a:ext cx="3048000" cy="7493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+mn-cs"/>
              </a:rPr>
              <a:t>Bài</a:t>
            </a:r>
            <a:r>
              <a:rPr lang="en-US" sz="3600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+mn-cs"/>
              </a:rPr>
              <a:t> </a:t>
            </a:r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+mn-cs"/>
              </a:rPr>
              <a:t>tập</a:t>
            </a:r>
            <a:endParaRPr lang="en-US" sz="3600" kern="10" dirty="0">
              <a:ln w="12700">
                <a:solidFill>
                  <a:srgbClr val="FF33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>
                      <a:alpha val="67999"/>
                    </a:srgbClr>
                  </a:gs>
                  <a:gs pos="21001">
                    <a:srgbClr val="0819FB">
                      <a:alpha val="71990"/>
                    </a:srgbClr>
                  </a:gs>
                  <a:gs pos="35001">
                    <a:srgbClr val="1A8D48">
                      <a:alpha val="74650"/>
                    </a:srgbClr>
                  </a:gs>
                  <a:gs pos="52000">
                    <a:srgbClr val="FFFF00">
                      <a:alpha val="77879"/>
                    </a:srgbClr>
                  </a:gs>
                  <a:gs pos="73000">
                    <a:srgbClr val="EE3F17">
                      <a:alpha val="81869"/>
                    </a:srgbClr>
                  </a:gs>
                  <a:gs pos="88000">
                    <a:srgbClr val="E81766">
                      <a:alpha val="84719"/>
                    </a:srgbClr>
                  </a:gs>
                  <a:gs pos="100000">
                    <a:srgbClr val="A603AB">
                      <a:alpha val="87000"/>
                    </a:srgbClr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  <p:sldLayoutId id="2147484266" r:id="rId2"/>
  </p:sldLayoutIdLst>
  <p:transition>
    <p:wheel spokes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0.png"/><Relationship Id="rId4" Type="http://schemas.openxmlformats.org/officeDocument/2006/relationships/image" Target="../media/image49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:\Bai Giang Dien Tu\Khoi THCS\Lop 6\bài 2 - Thong tin va bieu dien thong tin\124947AMhu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" y="990600"/>
            <a:ext cx="911586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solidFill>
                  <a:srgbClr val="FFABAB"/>
                </a:solidFill>
              </a:rPr>
              <a:t>GV: Võ Nhật Trường</a:t>
            </a:r>
          </a:p>
        </p:txBody>
      </p:sp>
      <p:sp>
        <p:nvSpPr>
          <p:cNvPr id="29699" name="Text Box 7"/>
          <p:cNvSpPr txBox="1">
            <a:spLocks noChangeArrowheads="1"/>
          </p:cNvSpPr>
          <p:nvPr/>
        </p:nvSpPr>
        <p:spPr bwMode="auto">
          <a:xfrm>
            <a:off x="401638" y="3581400"/>
            <a:ext cx="7980362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1" u="sng" dirty="0" err="1">
                <a:solidFill>
                  <a:srgbClr val="FF0000"/>
                </a:solidFill>
                <a:sym typeface="Wingdings" panose="05000000000000000000" pitchFamily="2" charset="2"/>
              </a:rPr>
              <a:t>Lưu</a:t>
            </a:r>
            <a:r>
              <a:rPr lang="en-US" altLang="en-US" sz="3200" b="1" u="sng" dirty="0">
                <a:solidFill>
                  <a:srgbClr val="FF0000"/>
                </a:solidFill>
                <a:sym typeface="Wingdings" panose="05000000000000000000" pitchFamily="2" charset="2"/>
              </a:rPr>
              <a:t> ý</a:t>
            </a:r>
            <a:r>
              <a:rPr lang="en-US" altLang="en-US" sz="3200" dirty="0">
                <a:sym typeface="Wingdings" panose="05000000000000000000" pitchFamily="2" charset="2"/>
              </a:rPr>
              <a:t>:</a:t>
            </a:r>
          </a:p>
          <a:p>
            <a:pPr algn="just">
              <a:buFontTx/>
              <a:buChar char="-"/>
            </a:pPr>
            <a:r>
              <a:rPr lang="en-US" altLang="en-US" sz="3200" dirty="0" err="1">
                <a:sym typeface="Wingdings" panose="05000000000000000000" pitchFamily="2" charset="2"/>
              </a:rPr>
              <a:t>Ngoài</a:t>
            </a:r>
            <a:r>
              <a:rPr lang="en-US" altLang="en-US" sz="3200" dirty="0">
                <a:sym typeface="Wingdings" panose="05000000000000000000" pitchFamily="2" charset="2"/>
              </a:rPr>
              <a:t> 3 </a:t>
            </a:r>
            <a:r>
              <a:rPr lang="en-US" altLang="en-US" sz="3200" dirty="0" err="1">
                <a:sym typeface="Wingdings" panose="05000000000000000000" pitchFamily="2" charset="2"/>
              </a:rPr>
              <a:t>dạng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thông</a:t>
            </a:r>
            <a:r>
              <a:rPr lang="en-US" altLang="en-US" sz="3200" dirty="0">
                <a:sym typeface="Wingdings" panose="05000000000000000000" pitchFamily="2" charset="2"/>
              </a:rPr>
              <a:t> tin </a:t>
            </a:r>
            <a:r>
              <a:rPr lang="en-US" altLang="en-US" sz="3200" dirty="0" err="1">
                <a:sym typeface="Wingdings" panose="05000000000000000000" pitchFamily="2" charset="2"/>
              </a:rPr>
              <a:t>cơ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bản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trên</a:t>
            </a:r>
            <a:r>
              <a:rPr lang="en-US" altLang="en-US" sz="3200" dirty="0">
                <a:sym typeface="Wingdings" panose="05000000000000000000" pitchFamily="2" charset="2"/>
              </a:rPr>
              <a:t>, </a:t>
            </a:r>
            <a:r>
              <a:rPr lang="en-US" altLang="en-US" sz="3200" dirty="0" err="1">
                <a:sym typeface="Wingdings" panose="05000000000000000000" pitchFamily="2" charset="2"/>
              </a:rPr>
              <a:t>trong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cuộc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sống</a:t>
            </a:r>
            <a:r>
              <a:rPr lang="en-US" altLang="en-US" sz="3200" dirty="0">
                <a:sym typeface="Wingdings" panose="05000000000000000000" pitchFamily="2" charset="2"/>
              </a:rPr>
              <a:t> ta </a:t>
            </a:r>
            <a:r>
              <a:rPr lang="en-US" altLang="en-US" sz="3200" dirty="0" err="1">
                <a:sym typeface="Wingdings" panose="05000000000000000000" pitchFamily="2" charset="2"/>
              </a:rPr>
              <a:t>còn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gặp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các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dạng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thông</a:t>
            </a:r>
            <a:r>
              <a:rPr lang="en-US" altLang="en-US" sz="3200" dirty="0">
                <a:sym typeface="Wingdings" panose="05000000000000000000" pitchFamily="2" charset="2"/>
              </a:rPr>
              <a:t> tin </a:t>
            </a:r>
            <a:r>
              <a:rPr lang="en-US" altLang="en-US" sz="3200" dirty="0" err="1">
                <a:sym typeface="Wingdings" panose="05000000000000000000" pitchFamily="2" charset="2"/>
              </a:rPr>
              <a:t>khác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như</a:t>
            </a:r>
            <a:r>
              <a:rPr lang="en-US" altLang="en-US" sz="3200" dirty="0">
                <a:sym typeface="Wingdings" panose="05000000000000000000" pitchFamily="2" charset="2"/>
              </a:rPr>
              <a:t>: </a:t>
            </a:r>
            <a:r>
              <a:rPr lang="en-US" altLang="en-US" sz="3200" dirty="0" err="1">
                <a:sym typeface="Wingdings" panose="05000000000000000000" pitchFamily="2" charset="2"/>
              </a:rPr>
              <a:t>mùi</a:t>
            </a:r>
            <a:r>
              <a:rPr lang="en-US" altLang="en-US" sz="3200" dirty="0">
                <a:sym typeface="Wingdings" panose="05000000000000000000" pitchFamily="2" charset="2"/>
              </a:rPr>
              <a:t>, </a:t>
            </a:r>
            <a:r>
              <a:rPr lang="en-US" altLang="en-US" sz="3200" dirty="0" err="1">
                <a:sym typeface="Wingdings" panose="05000000000000000000" pitchFamily="2" charset="2"/>
              </a:rPr>
              <a:t>vị</a:t>
            </a:r>
            <a:r>
              <a:rPr lang="en-US" altLang="en-US" sz="3200" dirty="0">
                <a:sym typeface="Wingdings" panose="05000000000000000000" pitchFamily="2" charset="2"/>
              </a:rPr>
              <a:t>, </a:t>
            </a:r>
            <a:r>
              <a:rPr lang="en-US" altLang="en-US" sz="3200" dirty="0" err="1">
                <a:sym typeface="Wingdings" panose="05000000000000000000" pitchFamily="2" charset="2"/>
              </a:rPr>
              <a:t>cảm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giác</a:t>
            </a:r>
            <a:r>
              <a:rPr lang="en-US" altLang="en-US" sz="3200" dirty="0">
                <a:sym typeface="Wingdings" panose="05000000000000000000" pitchFamily="2" charset="2"/>
              </a:rPr>
              <a:t> (</a:t>
            </a:r>
            <a:r>
              <a:rPr lang="en-US" altLang="en-US" sz="3200" dirty="0" err="1">
                <a:sym typeface="Wingdings" panose="05000000000000000000" pitchFamily="2" charset="2"/>
              </a:rPr>
              <a:t>nóng</a:t>
            </a:r>
            <a:r>
              <a:rPr lang="en-US" altLang="en-US" sz="3200" dirty="0">
                <a:sym typeface="Wingdings" panose="05000000000000000000" pitchFamily="2" charset="2"/>
              </a:rPr>
              <a:t>, </a:t>
            </a:r>
            <a:r>
              <a:rPr lang="en-US" altLang="en-US" sz="3200" dirty="0" err="1">
                <a:sym typeface="Wingdings" panose="05000000000000000000" pitchFamily="2" charset="2"/>
              </a:rPr>
              <a:t>lạnh</a:t>
            </a:r>
            <a:r>
              <a:rPr lang="en-US" altLang="en-US" sz="3200" dirty="0">
                <a:sym typeface="Wingdings" panose="05000000000000000000" pitchFamily="2" charset="2"/>
              </a:rPr>
              <a:t>, </a:t>
            </a:r>
            <a:r>
              <a:rPr lang="en-US" altLang="en-US" sz="3200" dirty="0" err="1">
                <a:sym typeface="Wingdings" panose="05000000000000000000" pitchFamily="2" charset="2"/>
              </a:rPr>
              <a:t>vui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buồn</a:t>
            </a:r>
            <a:r>
              <a:rPr lang="en-US" altLang="en-US" sz="3200" dirty="0">
                <a:sym typeface="Wingdings" panose="05000000000000000000" pitchFamily="2" charset="2"/>
              </a:rPr>
              <a:t>...).</a:t>
            </a:r>
          </a:p>
        </p:txBody>
      </p:sp>
      <p:sp>
        <p:nvSpPr>
          <p:cNvPr id="29700" name="Text Box 23"/>
          <p:cNvSpPr txBox="1">
            <a:spLocks noChangeArrowheads="1"/>
          </p:cNvSpPr>
          <p:nvPr/>
        </p:nvSpPr>
        <p:spPr bwMode="auto">
          <a:xfrm>
            <a:off x="381000" y="1092200"/>
            <a:ext cx="685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</a:rPr>
              <a:t>1. </a:t>
            </a:r>
            <a:r>
              <a:rPr lang="en-US" altLang="en-US" sz="3200" b="1" dirty="0" err="1">
                <a:solidFill>
                  <a:srgbClr val="FF0000"/>
                </a:solidFill>
              </a:rPr>
              <a:t>Các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dạng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thông</a:t>
            </a:r>
            <a:r>
              <a:rPr lang="en-US" altLang="en-US" sz="3200" b="1" dirty="0">
                <a:solidFill>
                  <a:srgbClr val="FF0000"/>
                </a:solidFill>
              </a:rPr>
              <a:t> tin </a:t>
            </a:r>
            <a:r>
              <a:rPr lang="en-US" altLang="en-US" sz="3200" b="1" dirty="0" err="1">
                <a:solidFill>
                  <a:srgbClr val="FF0000"/>
                </a:solidFill>
              </a:rPr>
              <a:t>cơ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bản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9701" name="Text Box 17"/>
          <p:cNvSpPr txBox="1">
            <a:spLocks noChangeArrowheads="1"/>
          </p:cNvSpPr>
          <p:nvPr/>
        </p:nvSpPr>
        <p:spPr bwMode="auto">
          <a:xfrm>
            <a:off x="381000" y="1843088"/>
            <a:ext cx="861060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50000"/>
              </a:lnSpc>
              <a:spcBef>
                <a:spcPct val="50000"/>
              </a:spcBef>
            </a:pPr>
            <a:r>
              <a:rPr lang="vi-VN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sym typeface="Wingdings" panose="05000000000000000000" pitchFamily="2" charset="2"/>
              </a:rPr>
              <a:t>Dạng</a:t>
            </a:r>
            <a:r>
              <a:rPr lang="en-US" altLang="en-US" sz="320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sym typeface="Wingdings" panose="05000000000000000000" pitchFamily="2" charset="2"/>
              </a:rPr>
              <a:t>văn</a:t>
            </a:r>
            <a:r>
              <a:rPr lang="en-US" altLang="en-US" sz="320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sym typeface="Wingdings" panose="05000000000000000000" pitchFamily="2" charset="2"/>
              </a:rPr>
              <a:t>bản</a:t>
            </a:r>
            <a:r>
              <a:rPr lang="en-US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en-US" altLang="en-US" sz="3200" dirty="0" err="1">
                <a:sym typeface="Wingdings" panose="05000000000000000000" pitchFamily="2" charset="2"/>
              </a:rPr>
              <a:t>các</a:t>
            </a:r>
            <a:r>
              <a:rPr lang="en-US" altLang="en-US" sz="3200" dirty="0">
                <a:sym typeface="Wingdings" panose="05000000000000000000" pitchFamily="2" charset="2"/>
              </a:rPr>
              <a:t> con </a:t>
            </a:r>
            <a:r>
              <a:rPr lang="en-US" altLang="en-US" sz="3200" dirty="0" err="1">
                <a:sym typeface="Wingdings" panose="05000000000000000000" pitchFamily="2" charset="2"/>
              </a:rPr>
              <a:t>số</a:t>
            </a:r>
            <a:r>
              <a:rPr lang="en-US" altLang="en-US" sz="3200" dirty="0">
                <a:sym typeface="Wingdings" panose="05000000000000000000" pitchFamily="2" charset="2"/>
              </a:rPr>
              <a:t>, </a:t>
            </a:r>
            <a:r>
              <a:rPr lang="en-US" altLang="en-US" sz="3200" dirty="0" err="1">
                <a:sym typeface="Wingdings" panose="05000000000000000000" pitchFamily="2" charset="2"/>
              </a:rPr>
              <a:t>chữ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viết</a:t>
            </a:r>
            <a:r>
              <a:rPr lang="en-US" altLang="en-US" sz="3200" dirty="0">
                <a:sym typeface="Wingdings" panose="05000000000000000000" pitchFamily="2" charset="2"/>
              </a:rPr>
              <a:t>, </a:t>
            </a:r>
            <a:r>
              <a:rPr lang="en-US" altLang="en-US" sz="3200" dirty="0" err="1">
                <a:sym typeface="Wingdings" panose="05000000000000000000" pitchFamily="2" charset="2"/>
              </a:rPr>
              <a:t>kí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hiệu</a:t>
            </a:r>
            <a:r>
              <a:rPr lang="en-US" altLang="en-US" sz="3200" dirty="0">
                <a:sym typeface="Wingdings" panose="05000000000000000000" pitchFamily="2" charset="2"/>
              </a:rPr>
              <a:t>, …</a:t>
            </a:r>
          </a:p>
          <a:p>
            <a:pPr algn="just" eaLnBrk="1" hangingPunct="1">
              <a:lnSpc>
                <a:spcPct val="50000"/>
              </a:lnSpc>
              <a:spcBef>
                <a:spcPct val="50000"/>
              </a:spcBef>
            </a:pPr>
            <a:r>
              <a:rPr lang="vi-VN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sym typeface="Wingdings" panose="05000000000000000000" pitchFamily="2" charset="2"/>
              </a:rPr>
              <a:t>Dạng</a:t>
            </a:r>
            <a:r>
              <a:rPr lang="en-US" altLang="en-US" sz="320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sym typeface="Wingdings" panose="05000000000000000000" pitchFamily="2" charset="2"/>
              </a:rPr>
              <a:t>hình</a:t>
            </a:r>
            <a:r>
              <a:rPr lang="en-US" altLang="en-US" sz="320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sym typeface="Wingdings" panose="05000000000000000000" pitchFamily="2" charset="2"/>
              </a:rPr>
              <a:t>ảnh</a:t>
            </a:r>
            <a:r>
              <a:rPr lang="en-US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en-US" altLang="en-US" sz="3200" dirty="0" err="1">
                <a:sym typeface="Wingdings" panose="05000000000000000000" pitchFamily="2" charset="2"/>
              </a:rPr>
              <a:t>hình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vẽ</a:t>
            </a:r>
            <a:r>
              <a:rPr lang="en-US" altLang="en-US" sz="3200" dirty="0">
                <a:sym typeface="Wingdings" panose="05000000000000000000" pitchFamily="2" charset="2"/>
              </a:rPr>
              <a:t>, </a:t>
            </a:r>
            <a:r>
              <a:rPr lang="en-US" altLang="en-US" sz="3200" dirty="0" err="1">
                <a:sym typeface="Wingdings" panose="05000000000000000000" pitchFamily="2" charset="2"/>
              </a:rPr>
              <a:t>ảnh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chụp</a:t>
            </a:r>
            <a:r>
              <a:rPr lang="en-US" altLang="en-US" sz="3200" dirty="0">
                <a:sym typeface="Wingdings" panose="05000000000000000000" pitchFamily="2" charset="2"/>
              </a:rPr>
              <a:t>, …</a:t>
            </a:r>
          </a:p>
          <a:p>
            <a:pPr algn="just" eaLnBrk="1" hangingPunct="1">
              <a:lnSpc>
                <a:spcPct val="50000"/>
              </a:lnSpc>
              <a:spcBef>
                <a:spcPct val="50000"/>
              </a:spcBef>
            </a:pPr>
            <a:r>
              <a:rPr lang="vi-VN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sym typeface="Wingdings" panose="05000000000000000000" pitchFamily="2" charset="2"/>
              </a:rPr>
              <a:t>Dạng</a:t>
            </a:r>
            <a:r>
              <a:rPr lang="en-US" altLang="en-US" sz="320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sym typeface="Wingdings" panose="05000000000000000000" pitchFamily="2" charset="2"/>
              </a:rPr>
              <a:t>âm</a:t>
            </a:r>
            <a:r>
              <a:rPr lang="en-US" altLang="en-US" sz="320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sym typeface="Wingdings" panose="05000000000000000000" pitchFamily="2" charset="2"/>
              </a:rPr>
              <a:t>thanh</a:t>
            </a:r>
            <a:r>
              <a:rPr lang="en-US" alt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en-US" altLang="en-US" sz="3200" dirty="0" err="1">
                <a:sym typeface="Wingdings" panose="05000000000000000000" pitchFamily="2" charset="2"/>
              </a:rPr>
              <a:t>tiếng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chim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hót</a:t>
            </a:r>
            <a:r>
              <a:rPr lang="en-US" altLang="en-US" sz="3200" dirty="0">
                <a:sym typeface="Wingdings" panose="05000000000000000000" pitchFamily="2" charset="2"/>
              </a:rPr>
              <a:t>, </a:t>
            </a:r>
            <a:r>
              <a:rPr lang="en-US" altLang="en-US" sz="3200" dirty="0" err="1">
                <a:sym typeface="Wingdings" panose="05000000000000000000" pitchFamily="2" charset="2"/>
              </a:rPr>
              <a:t>tiếng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còi</a:t>
            </a:r>
            <a:r>
              <a:rPr lang="en-US" altLang="en-US" sz="3200" dirty="0"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ym typeface="Wingdings" panose="05000000000000000000" pitchFamily="2" charset="2"/>
              </a:rPr>
              <a:t>xe</a:t>
            </a:r>
            <a:r>
              <a:rPr lang="en-US" altLang="en-US" sz="3200" dirty="0">
                <a:sym typeface="Wingdings" panose="05000000000000000000" pitchFamily="2" charset="2"/>
              </a:rPr>
              <a:t>, …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solidFill>
                  <a:srgbClr val="FFABAB"/>
                </a:solidFill>
              </a:rPr>
              <a:t>GV: Võ Nhật Trường</a:t>
            </a:r>
          </a:p>
        </p:txBody>
      </p:sp>
      <p:pic>
        <p:nvPicPr>
          <p:cNvPr id="30723" name="Picture 4" descr="E:\Bai Giang Dien Tu\Khoi THCS\Lop 6\bài 2 - Thong tin va bieu dien thong tin\124947AMhu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839200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2"/>
          <p:cNvSpPr txBox="1">
            <a:spLocks noChangeArrowheads="1"/>
          </p:cNvSpPr>
          <p:nvPr/>
        </p:nvSpPr>
        <p:spPr bwMode="auto">
          <a:xfrm>
            <a:off x="533400" y="1066800"/>
            <a:ext cx="464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</a:rPr>
              <a:t>2. </a:t>
            </a:r>
            <a:r>
              <a:rPr lang="en-US" altLang="en-US" sz="3200" b="1" dirty="0" err="1">
                <a:solidFill>
                  <a:srgbClr val="FF0000"/>
                </a:solidFill>
              </a:rPr>
              <a:t>Biểu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diễn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thông</a:t>
            </a:r>
            <a:r>
              <a:rPr lang="en-US" altLang="en-US" sz="3200" b="1" dirty="0">
                <a:solidFill>
                  <a:srgbClr val="FF0000"/>
                </a:solidFill>
              </a:rPr>
              <a:t> tin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1143000" y="2133600"/>
            <a:ext cx="73914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en-US" b="1" i="1" u="sng" dirty="0"/>
              <a:t>VD:</a:t>
            </a:r>
            <a:endParaRPr lang="pt-BR" altLang="en-US" b="1" u="sng" dirty="0"/>
          </a:p>
          <a:p>
            <a:pPr algn="just"/>
            <a:r>
              <a:rPr lang="pt-BR" altLang="en-US" dirty="0"/>
              <a:t> - Mỗi dân tộc có hệ thống các chữ cái của riêng mình để biểu diễn thông tin dưới dạng văn bản.</a:t>
            </a:r>
          </a:p>
          <a:p>
            <a:pPr algn="just"/>
            <a:r>
              <a:rPr lang="pt-BR" altLang="en-US" dirty="0"/>
              <a:t>- Để tính toán, chúng ta biểu diễn thông tin dưới dạng các con số và kí hiệu toán học.</a:t>
            </a:r>
          </a:p>
          <a:p>
            <a:pPr algn="just"/>
            <a:r>
              <a:rPr lang="pt-BR" altLang="en-US" dirty="0"/>
              <a:t>- Để biểu diễn 1 bản nhạc người ta dùng các nốt nhạc...</a:t>
            </a:r>
            <a:endParaRPr lang="en-US" altLang="en-US" dirty="0"/>
          </a:p>
        </p:txBody>
      </p:sp>
      <p:sp>
        <p:nvSpPr>
          <p:cNvPr id="31748" name="Text Box 27"/>
          <p:cNvSpPr txBox="1">
            <a:spLocks noChangeArrowheads="1"/>
          </p:cNvSpPr>
          <p:nvPr/>
        </p:nvSpPr>
        <p:spPr bwMode="auto">
          <a:xfrm>
            <a:off x="914400" y="1676400"/>
            <a:ext cx="4114800" cy="52322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b="1" i="1" dirty="0"/>
              <a:t>a. </a:t>
            </a:r>
            <a:r>
              <a:rPr lang="en-US" altLang="en-US" b="1" i="1" dirty="0" err="1"/>
              <a:t>Biểu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diễn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thông</a:t>
            </a:r>
            <a:r>
              <a:rPr lang="en-US" altLang="en-US" b="1" i="1" dirty="0"/>
              <a:t> tin</a:t>
            </a:r>
            <a:r>
              <a:rPr lang="en-US" altLang="en-US" i="1" dirty="0"/>
              <a:t> 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143000" y="5322888"/>
            <a:ext cx="7467600" cy="107791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altLang="en-US" sz="320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altLang="en-US" sz="3200">
                <a:solidFill>
                  <a:srgbClr val="FF0000"/>
                </a:solidFill>
              </a:rPr>
              <a:t> </a:t>
            </a:r>
            <a:r>
              <a:rPr lang="en-US" altLang="en-US" sz="3200" b="1">
                <a:solidFill>
                  <a:srgbClr val="FF0000"/>
                </a:solidFill>
              </a:rPr>
              <a:t>Biểu diễn thông tin là cách thể hiện thông tin dưới dạng cụ thể nào đó. </a:t>
            </a:r>
          </a:p>
        </p:txBody>
      </p:sp>
      <p:sp>
        <p:nvSpPr>
          <p:cNvPr id="8199" name="Right Arrow 12"/>
          <p:cNvSpPr>
            <a:spLocks noChangeArrowheads="1"/>
          </p:cNvSpPr>
          <p:nvPr/>
        </p:nvSpPr>
        <p:spPr bwMode="auto">
          <a:xfrm>
            <a:off x="381000" y="5410200"/>
            <a:ext cx="533400" cy="381000"/>
          </a:xfrm>
          <a:prstGeom prst="rightArrow">
            <a:avLst>
              <a:gd name="adj1" fmla="val 50000"/>
              <a:gd name="adj2" fmla="val 4999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600"/>
          </a:p>
        </p:txBody>
      </p:sp>
      <p:sp>
        <p:nvSpPr>
          <p:cNvPr id="31751" name="Text Box 2"/>
          <p:cNvSpPr txBox="1">
            <a:spLocks noChangeArrowheads="1"/>
          </p:cNvSpPr>
          <p:nvPr/>
        </p:nvSpPr>
        <p:spPr bwMode="auto">
          <a:xfrm>
            <a:off x="609600" y="1081088"/>
            <a:ext cx="464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</a:rPr>
              <a:t>2. </a:t>
            </a:r>
            <a:r>
              <a:rPr lang="en-US" altLang="en-US" sz="3200" b="1" dirty="0" err="1">
                <a:solidFill>
                  <a:srgbClr val="FF0000"/>
                </a:solidFill>
              </a:rPr>
              <a:t>Biểu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diễn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thông</a:t>
            </a:r>
            <a:r>
              <a:rPr lang="en-US" altLang="en-US" sz="3200" b="1" dirty="0">
                <a:solidFill>
                  <a:srgbClr val="FF0000"/>
                </a:solidFill>
              </a:rPr>
              <a:t> tin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5619" name="AutoShape 19"/>
          <p:cNvSpPr>
            <a:spLocks noChangeArrowheads="1"/>
          </p:cNvSpPr>
          <p:nvPr/>
        </p:nvSpPr>
        <p:spPr bwMode="auto">
          <a:xfrm>
            <a:off x="4724400" y="1143000"/>
            <a:ext cx="4264025" cy="1452563"/>
          </a:xfrm>
          <a:prstGeom prst="cloudCallout">
            <a:avLst>
              <a:gd name="adj1" fmla="val 45347"/>
              <a:gd name="adj2" fmla="val 74912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dirty="0"/>
              <a:t>Bi</a:t>
            </a:r>
            <a:r>
              <a:rPr lang="vi-VN" altLang="en-US" dirty="0"/>
              <a:t>ểu</a:t>
            </a:r>
            <a:r>
              <a:rPr lang="en-US" altLang="en-US" dirty="0"/>
              <a:t> di</a:t>
            </a:r>
            <a:r>
              <a:rPr lang="vi-VN" altLang="en-US" dirty="0"/>
              <a:t>ễn</a:t>
            </a:r>
            <a:r>
              <a:rPr lang="en-US" altLang="en-US" dirty="0"/>
              <a:t> </a:t>
            </a:r>
            <a:r>
              <a:rPr lang="en-US" altLang="en-US" dirty="0" err="1"/>
              <a:t>thông</a:t>
            </a:r>
            <a:r>
              <a:rPr lang="en-US" altLang="en-US" dirty="0"/>
              <a:t> tin </a:t>
            </a:r>
            <a:r>
              <a:rPr lang="en-US" altLang="en-US" dirty="0" err="1"/>
              <a:t>là</a:t>
            </a:r>
            <a:r>
              <a:rPr lang="en-US" altLang="en-US" dirty="0"/>
              <a:t> </a:t>
            </a:r>
            <a:r>
              <a:rPr lang="en-US" altLang="en-US" dirty="0" err="1"/>
              <a:t>gì</a:t>
            </a:r>
            <a:r>
              <a:rPr lang="en-US" altLang="en-US" dirty="0"/>
              <a:t>?</a:t>
            </a:r>
            <a:endParaRPr lang="vi-VN" altLang="en-US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4" grpId="0"/>
      <p:bldP spid="12" grpId="0" animBg="1"/>
      <p:bldP spid="8199" grpId="0" animBg="1"/>
      <p:bldP spid="256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2" descr="B2biaV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0615"/>
            <a:ext cx="3657600" cy="21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3" descr="HVkha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910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4" descr="HVkhac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43000"/>
            <a:ext cx="3124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914400" y="3398838"/>
            <a:ext cx="2743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/>
              <a:t>Phiến đá khắc hoạ</a:t>
            </a:r>
            <a:br>
              <a:rPr lang="en-US" altLang="en-US" sz="2400" b="1"/>
            </a:br>
            <a:r>
              <a:rPr lang="en-US" altLang="en-US" sz="2400" b="1"/>
              <a:t> của người xưa</a:t>
            </a:r>
          </a:p>
        </p:txBody>
      </p:sp>
      <p:pic>
        <p:nvPicPr>
          <p:cNvPr id="33799" name="Picture 6" descr="juba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435100"/>
            <a:ext cx="24384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Rectangle 7"/>
          <p:cNvSpPr>
            <a:spLocks noChangeArrowheads="1"/>
          </p:cNvSpPr>
          <p:nvPr/>
        </p:nvSpPr>
        <p:spPr bwMode="auto">
          <a:xfrm>
            <a:off x="5029200" y="28194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/>
              <a:t>Hình vẽ trong động đá</a:t>
            </a:r>
          </a:p>
        </p:txBody>
      </p:sp>
      <p:sp>
        <p:nvSpPr>
          <p:cNvPr id="33801" name="Rectangle 8"/>
          <p:cNvSpPr>
            <a:spLocks noChangeArrowheads="1"/>
          </p:cNvSpPr>
          <p:nvPr/>
        </p:nvSpPr>
        <p:spPr bwMode="auto">
          <a:xfrm>
            <a:off x="533400" y="60198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/>
              <a:t>Hình vẽ  trên mặt trống đồng</a:t>
            </a:r>
          </a:p>
        </p:txBody>
      </p:sp>
      <p:sp>
        <p:nvSpPr>
          <p:cNvPr id="33802" name="Rectangle 9"/>
          <p:cNvSpPr>
            <a:spLocks noChangeArrowheads="1"/>
          </p:cNvSpPr>
          <p:nvPr/>
        </p:nvSpPr>
        <p:spPr bwMode="auto">
          <a:xfrm>
            <a:off x="5181600" y="5654675"/>
            <a:ext cx="3581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/>
              <a:t>Bia mộ trong Văn Miếu Quốc Tử Giám Hà Nội</a:t>
            </a:r>
          </a:p>
        </p:txBody>
      </p:sp>
      <p:sp>
        <p:nvSpPr>
          <p:cNvPr id="33803" name="Text Box 2"/>
          <p:cNvSpPr txBox="1">
            <a:spLocks noChangeArrowheads="1"/>
          </p:cNvSpPr>
          <p:nvPr/>
        </p:nvSpPr>
        <p:spPr bwMode="auto">
          <a:xfrm>
            <a:off x="609600" y="1004888"/>
            <a:ext cx="441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2. Biểu diễn thông tin</a:t>
            </a:r>
            <a:r>
              <a:rPr lang="en-US" altLang="en-US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0" y="4040188"/>
            <a:ext cx="5940425" cy="240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vi-VN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en-US" alt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dirty="0" smtClean="0">
                <a:solidFill>
                  <a:srgbClr val="FF0000"/>
                </a:solidFill>
              </a:rPr>
              <a:t> </a:t>
            </a:r>
            <a:r>
              <a:rPr lang="nl-NL" altLang="ko-KR" sz="3000" dirty="0" smtClean="0">
                <a:solidFill>
                  <a:schemeClr val="accent2"/>
                </a:solidFill>
                <a:ea typeface="굴림" pitchFamily="34" charset="-127"/>
              </a:rPr>
              <a:t>Biểu diễn thông tin phù hợp cho phép lưu giữ và chuyển giao thông tin không chỉ cho những người đương thời mà cho cả thế hệ tương lai.</a:t>
            </a:r>
            <a:endParaRPr lang="en-US" altLang="en-US" sz="3000" dirty="0" smtClean="0">
              <a:solidFill>
                <a:schemeClr val="accent2"/>
              </a:solidFill>
            </a:endParaRPr>
          </a:p>
        </p:txBody>
      </p:sp>
      <p:pic>
        <p:nvPicPr>
          <p:cNvPr id="34821" name="Picture 12" descr="cunh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3434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18"/>
          <p:cNvSpPr txBox="1">
            <a:spLocks noChangeArrowheads="1"/>
          </p:cNvSpPr>
          <p:nvPr/>
        </p:nvSpPr>
        <p:spPr bwMode="auto">
          <a:xfrm>
            <a:off x="533400" y="1581150"/>
            <a:ext cx="6477000" cy="584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3200" b="1" i="1"/>
              <a:t>b. Vai trò của biểu diễn thông tin</a:t>
            </a:r>
          </a:p>
        </p:txBody>
      </p:sp>
      <p:sp>
        <p:nvSpPr>
          <p:cNvPr id="34823" name="Text Box 2"/>
          <p:cNvSpPr txBox="1">
            <a:spLocks noChangeArrowheads="1"/>
          </p:cNvSpPr>
          <p:nvPr/>
        </p:nvSpPr>
        <p:spPr bwMode="auto">
          <a:xfrm>
            <a:off x="457200" y="1003300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</a:rPr>
              <a:t>2. </a:t>
            </a:r>
            <a:r>
              <a:rPr lang="en-US" altLang="en-US" sz="3200" b="1" dirty="0" err="1">
                <a:solidFill>
                  <a:srgbClr val="FF0000"/>
                </a:solidFill>
              </a:rPr>
              <a:t>Biểu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diễn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thông</a:t>
            </a:r>
            <a:r>
              <a:rPr lang="en-US" altLang="en-US" sz="3200" b="1" dirty="0">
                <a:solidFill>
                  <a:srgbClr val="FF0000"/>
                </a:solidFill>
              </a:rPr>
              <a:t> tin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4457700" y="2152650"/>
            <a:ext cx="4303456" cy="2281476"/>
          </a:xfrm>
          <a:prstGeom prst="wedgeRoundRectCallout">
            <a:avLst>
              <a:gd name="adj1" fmla="val -1141"/>
              <a:gd name="adj2" fmla="val 75195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altLang="en-US" sz="3200" dirty="0"/>
              <a:t>Bi</a:t>
            </a:r>
            <a:r>
              <a:rPr lang="vi-VN" altLang="en-US" sz="3200" dirty="0"/>
              <a:t>ểu</a:t>
            </a:r>
            <a:r>
              <a:rPr lang="en-US" altLang="en-US" sz="3200" dirty="0"/>
              <a:t> di</a:t>
            </a:r>
            <a:r>
              <a:rPr lang="vi-VN" altLang="en-US" sz="3200" dirty="0"/>
              <a:t>ễn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thông</a:t>
            </a:r>
            <a:r>
              <a:rPr lang="en-US" altLang="en-US" sz="3200" dirty="0"/>
              <a:t> tin c</a:t>
            </a:r>
            <a:r>
              <a:rPr lang="vi-VN" altLang="en-US" sz="3200" dirty="0"/>
              <a:t>ó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vai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</a:t>
            </a:r>
            <a:r>
              <a:rPr lang="vi-VN" altLang="en-US" sz="3200" dirty="0"/>
              <a:t>ò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nh</a:t>
            </a:r>
            <a:r>
              <a:rPr lang="vi-VN" altLang="en-US" sz="3200" dirty="0"/>
              <a:t>ư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</a:t>
            </a:r>
            <a:r>
              <a:rPr lang="vi-VN" altLang="en-US" sz="3200" dirty="0"/>
              <a:t>ế</a:t>
            </a:r>
            <a:r>
              <a:rPr lang="en-US" altLang="en-US" sz="3200" dirty="0"/>
              <a:t> n</a:t>
            </a:r>
            <a:r>
              <a:rPr lang="vi-VN" altLang="en-US" sz="3200" dirty="0"/>
              <a:t>ào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đối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với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việc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truyền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và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tiếp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nhận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thông</a:t>
            </a:r>
            <a:r>
              <a:rPr lang="en-US" altLang="en-US" sz="3200" dirty="0"/>
              <a:t> tin?</a:t>
            </a:r>
            <a:endParaRPr lang="vi-VN" altLang="en-US" sz="3200" dirty="0"/>
          </a:p>
        </p:txBody>
      </p:sp>
      <p:sp>
        <p:nvSpPr>
          <p:cNvPr id="10" name="Rectangle 22"/>
          <p:cNvSpPr txBox="1">
            <a:spLocks noChangeArrowheads="1"/>
          </p:cNvSpPr>
          <p:nvPr/>
        </p:nvSpPr>
        <p:spPr bwMode="auto">
          <a:xfrm>
            <a:off x="457200" y="2082065"/>
            <a:ext cx="5941756" cy="19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vi-VN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en-US" alt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000" dirty="0" smtClean="0"/>
              <a:t> </a:t>
            </a:r>
            <a:r>
              <a:rPr lang="nl-NL" altLang="ko-KR" sz="3000" dirty="0" smtClean="0">
                <a:solidFill>
                  <a:schemeClr val="accent2"/>
                </a:solidFill>
                <a:ea typeface="굴림" pitchFamily="34" charset="-127"/>
              </a:rPr>
              <a:t>Biểu diễn thông tin có vai trò </a:t>
            </a:r>
            <a:r>
              <a:rPr lang="en-US" altLang="en-US" sz="3000" dirty="0" err="1" smtClean="0">
                <a:solidFill>
                  <a:schemeClr val="accent2"/>
                </a:solidFill>
              </a:rPr>
              <a:t>quyết</a:t>
            </a:r>
            <a:r>
              <a:rPr lang="en-US" altLang="en-US" sz="3000" dirty="0" smtClean="0">
                <a:solidFill>
                  <a:schemeClr val="accent2"/>
                </a:solidFill>
              </a:rPr>
              <a:t> </a:t>
            </a:r>
            <a:r>
              <a:rPr lang="en-US" altLang="en-US" sz="3000" dirty="0" err="1" smtClean="0">
                <a:solidFill>
                  <a:schemeClr val="accent2"/>
                </a:solidFill>
              </a:rPr>
              <a:t>định</a:t>
            </a:r>
            <a:r>
              <a:rPr lang="en-US" altLang="en-US" sz="3000" dirty="0" smtClean="0">
                <a:solidFill>
                  <a:schemeClr val="accent2"/>
                </a:solidFill>
              </a:rPr>
              <a:t> </a:t>
            </a:r>
            <a:r>
              <a:rPr lang="en-US" altLang="en-US" sz="3000" dirty="0" err="1" smtClean="0">
                <a:solidFill>
                  <a:schemeClr val="accent2"/>
                </a:solidFill>
              </a:rPr>
              <a:t>đối</a:t>
            </a:r>
            <a:r>
              <a:rPr lang="en-US" altLang="en-US" sz="3000" dirty="0" smtClean="0">
                <a:solidFill>
                  <a:schemeClr val="accent2"/>
                </a:solidFill>
              </a:rPr>
              <a:t> </a:t>
            </a:r>
            <a:r>
              <a:rPr lang="en-US" altLang="en-US" sz="3000" dirty="0" err="1" smtClean="0">
                <a:solidFill>
                  <a:schemeClr val="accent2"/>
                </a:solidFill>
              </a:rPr>
              <a:t>với</a:t>
            </a:r>
            <a:r>
              <a:rPr lang="en-US" altLang="en-US" sz="3000" dirty="0" smtClean="0">
                <a:solidFill>
                  <a:schemeClr val="accent2"/>
                </a:solidFill>
              </a:rPr>
              <a:t> </a:t>
            </a:r>
            <a:r>
              <a:rPr lang="en-US" altLang="en-US" sz="3000" dirty="0" err="1" smtClean="0">
                <a:solidFill>
                  <a:schemeClr val="accent2"/>
                </a:solidFill>
              </a:rPr>
              <a:t>mọi</a:t>
            </a:r>
            <a:r>
              <a:rPr lang="en-US" altLang="en-US" sz="3000" dirty="0" smtClean="0">
                <a:solidFill>
                  <a:schemeClr val="accent2"/>
                </a:solidFill>
              </a:rPr>
              <a:t> </a:t>
            </a:r>
            <a:r>
              <a:rPr lang="en-US" altLang="en-US" sz="3000" dirty="0" err="1" smtClean="0">
                <a:solidFill>
                  <a:schemeClr val="accent2"/>
                </a:solidFill>
              </a:rPr>
              <a:t>hoạt</a:t>
            </a:r>
            <a:r>
              <a:rPr lang="en-US" altLang="en-US" sz="3000" dirty="0" smtClean="0">
                <a:solidFill>
                  <a:schemeClr val="accent2"/>
                </a:solidFill>
              </a:rPr>
              <a:t> </a:t>
            </a:r>
            <a:r>
              <a:rPr lang="en-US" altLang="en-US" sz="3000" dirty="0" err="1" smtClean="0">
                <a:solidFill>
                  <a:schemeClr val="accent2"/>
                </a:solidFill>
              </a:rPr>
              <a:t>động</a:t>
            </a:r>
            <a:r>
              <a:rPr lang="en-US" altLang="en-US" sz="3000" dirty="0" smtClean="0">
                <a:solidFill>
                  <a:schemeClr val="accent2"/>
                </a:solidFill>
              </a:rPr>
              <a:t> </a:t>
            </a:r>
            <a:r>
              <a:rPr lang="en-US" altLang="en-US" sz="3000" dirty="0" err="1" smtClean="0">
                <a:solidFill>
                  <a:schemeClr val="accent2"/>
                </a:solidFill>
              </a:rPr>
              <a:t>thông</a:t>
            </a:r>
            <a:r>
              <a:rPr lang="en-US" altLang="en-US" sz="3000" dirty="0" smtClean="0">
                <a:solidFill>
                  <a:schemeClr val="accent2"/>
                </a:solidFill>
              </a:rPr>
              <a:t> tin </a:t>
            </a:r>
            <a:r>
              <a:rPr lang="en-US" altLang="en-US" sz="3000" dirty="0" err="1" smtClean="0">
                <a:solidFill>
                  <a:schemeClr val="accent2"/>
                </a:solidFill>
              </a:rPr>
              <a:t>nói</a:t>
            </a:r>
            <a:r>
              <a:rPr lang="en-US" altLang="en-US" sz="3000" dirty="0" smtClean="0">
                <a:solidFill>
                  <a:schemeClr val="accent2"/>
                </a:solidFill>
              </a:rPr>
              <a:t> </a:t>
            </a:r>
            <a:r>
              <a:rPr lang="en-US" altLang="en-US" sz="3000" dirty="0" err="1" smtClean="0">
                <a:solidFill>
                  <a:schemeClr val="accent2"/>
                </a:solidFill>
              </a:rPr>
              <a:t>chung</a:t>
            </a:r>
            <a:r>
              <a:rPr lang="en-US" altLang="en-US" sz="3000" dirty="0" smtClean="0">
                <a:solidFill>
                  <a:schemeClr val="accent2"/>
                </a:solidFill>
              </a:rPr>
              <a:t> </a:t>
            </a:r>
            <a:r>
              <a:rPr lang="en-US" altLang="en-US" sz="3000" dirty="0" err="1" smtClean="0">
                <a:solidFill>
                  <a:schemeClr val="accent2"/>
                </a:solidFill>
              </a:rPr>
              <a:t>và</a:t>
            </a:r>
            <a:r>
              <a:rPr lang="en-US" altLang="en-US" sz="3000" dirty="0" smtClean="0">
                <a:solidFill>
                  <a:schemeClr val="accent2"/>
                </a:solidFill>
              </a:rPr>
              <a:t> </a:t>
            </a:r>
            <a:r>
              <a:rPr lang="en-US" altLang="en-US" sz="3000" dirty="0" err="1" smtClean="0">
                <a:solidFill>
                  <a:schemeClr val="accent2"/>
                </a:solidFill>
              </a:rPr>
              <a:t>quá</a:t>
            </a:r>
            <a:r>
              <a:rPr lang="en-US" altLang="en-US" sz="3000" dirty="0" smtClean="0">
                <a:solidFill>
                  <a:schemeClr val="accent2"/>
                </a:solidFill>
              </a:rPr>
              <a:t> </a:t>
            </a:r>
            <a:r>
              <a:rPr lang="en-US" altLang="en-US" sz="3000" dirty="0" err="1" smtClean="0">
                <a:solidFill>
                  <a:schemeClr val="accent2"/>
                </a:solidFill>
              </a:rPr>
              <a:t>trình</a:t>
            </a:r>
            <a:r>
              <a:rPr lang="en-US" altLang="en-US" sz="3000" dirty="0" smtClean="0">
                <a:solidFill>
                  <a:schemeClr val="accent2"/>
                </a:solidFill>
              </a:rPr>
              <a:t> </a:t>
            </a:r>
            <a:r>
              <a:rPr lang="en-US" altLang="en-US" sz="3000" dirty="0" err="1" smtClean="0">
                <a:solidFill>
                  <a:schemeClr val="accent2"/>
                </a:solidFill>
              </a:rPr>
              <a:t>xử</a:t>
            </a:r>
            <a:r>
              <a:rPr lang="en-US" altLang="en-US" sz="3000" dirty="0" smtClean="0">
                <a:solidFill>
                  <a:schemeClr val="accent2"/>
                </a:solidFill>
              </a:rPr>
              <a:t> </a:t>
            </a:r>
            <a:r>
              <a:rPr lang="en-US" altLang="en-US" sz="3000" dirty="0" err="1" smtClean="0">
                <a:solidFill>
                  <a:schemeClr val="accent2"/>
                </a:solidFill>
              </a:rPr>
              <a:t>lí</a:t>
            </a:r>
            <a:r>
              <a:rPr lang="en-US" altLang="en-US" sz="3000" dirty="0" smtClean="0">
                <a:solidFill>
                  <a:schemeClr val="accent2"/>
                </a:solidFill>
              </a:rPr>
              <a:t> </a:t>
            </a:r>
            <a:r>
              <a:rPr lang="en-US" altLang="en-US" sz="3000" dirty="0" err="1" smtClean="0">
                <a:solidFill>
                  <a:schemeClr val="accent2"/>
                </a:solidFill>
              </a:rPr>
              <a:t>thông</a:t>
            </a:r>
            <a:r>
              <a:rPr lang="en-US" altLang="en-US" sz="3000" dirty="0" smtClean="0">
                <a:solidFill>
                  <a:schemeClr val="accent2"/>
                </a:solidFill>
              </a:rPr>
              <a:t> tin </a:t>
            </a:r>
            <a:r>
              <a:rPr lang="en-US" altLang="en-US" sz="3000" dirty="0" err="1" smtClean="0">
                <a:solidFill>
                  <a:schemeClr val="accent2"/>
                </a:solidFill>
              </a:rPr>
              <a:t>nói</a:t>
            </a:r>
            <a:r>
              <a:rPr lang="en-US" altLang="en-US" sz="3000" dirty="0" smtClean="0">
                <a:solidFill>
                  <a:schemeClr val="accent2"/>
                </a:solidFill>
              </a:rPr>
              <a:t> </a:t>
            </a:r>
            <a:r>
              <a:rPr lang="en-US" altLang="en-US" sz="3000" dirty="0" err="1" smtClean="0">
                <a:solidFill>
                  <a:schemeClr val="accent2"/>
                </a:solidFill>
              </a:rPr>
              <a:t>riêng</a:t>
            </a:r>
            <a:r>
              <a:rPr lang="en-US" altLang="en-US" sz="3000" dirty="0" smtClean="0">
                <a:solidFill>
                  <a:schemeClr val="accent2"/>
                </a:solidFill>
              </a:rPr>
              <a:t>.</a:t>
            </a:r>
            <a:endParaRPr lang="nl-NL" altLang="ko-KR" sz="3000" dirty="0" smtClean="0">
              <a:solidFill>
                <a:schemeClr val="accent2"/>
              </a:solidFill>
              <a:ea typeface="굴림" pitchFamily="34" charset="-127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9" grpId="0" animBg="1"/>
      <p:bldP spid="10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8" name="Picture 4" descr="HVkh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93863"/>
            <a:ext cx="51816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4724400" y="6138863"/>
            <a:ext cx="3962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 err="1">
                <a:latin typeface="Arial Unicode MS" pitchFamily="34" charset="-128"/>
              </a:rPr>
              <a:t>Bức</a:t>
            </a:r>
            <a:r>
              <a:rPr lang="en-US" altLang="en-US" dirty="0">
                <a:latin typeface="Arial Unicode MS" pitchFamily="34" charset="-128"/>
              </a:rPr>
              <a:t> </a:t>
            </a:r>
            <a:r>
              <a:rPr lang="en-US" altLang="en-US" dirty="0" err="1">
                <a:latin typeface="Arial Unicode MS" pitchFamily="34" charset="-128"/>
              </a:rPr>
              <a:t>hoạ</a:t>
            </a:r>
            <a:r>
              <a:rPr lang="en-US" altLang="en-US" dirty="0">
                <a:latin typeface="Arial Unicode MS" pitchFamily="34" charset="-128"/>
              </a:rPr>
              <a:t> </a:t>
            </a:r>
            <a:r>
              <a:rPr lang="en-US" altLang="en-US" dirty="0" err="1">
                <a:latin typeface="Arial Unicode MS" pitchFamily="34" charset="-128"/>
              </a:rPr>
              <a:t>trong</a:t>
            </a:r>
            <a:r>
              <a:rPr lang="en-US" altLang="en-US" dirty="0">
                <a:latin typeface="Arial Unicode MS" pitchFamily="34" charset="-128"/>
              </a:rPr>
              <a:t> hang </a:t>
            </a:r>
            <a:r>
              <a:rPr lang="en-US" altLang="en-US" dirty="0" err="1">
                <a:latin typeface="Arial Unicode MS" pitchFamily="34" charset="-128"/>
              </a:rPr>
              <a:t>động</a:t>
            </a:r>
            <a:endParaRPr lang="en-US" altLang="en-US" dirty="0">
              <a:latin typeface="Arial Unicode MS" pitchFamily="34" charset="-128"/>
            </a:endParaRPr>
          </a:p>
        </p:txBody>
      </p:sp>
      <p:sp>
        <p:nvSpPr>
          <p:cNvPr id="35845" name="Text Box 2"/>
          <p:cNvSpPr txBox="1">
            <a:spLocks noChangeArrowheads="1"/>
          </p:cNvSpPr>
          <p:nvPr/>
        </p:nvSpPr>
        <p:spPr bwMode="auto">
          <a:xfrm>
            <a:off x="609600" y="990600"/>
            <a:ext cx="518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</a:rPr>
              <a:t>2. Biểu diễn thông tin</a:t>
            </a:r>
            <a:r>
              <a:rPr lang="en-US" altLang="en-US" sz="36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457200" y="5883275"/>
            <a:ext cx="2743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/>
              <a:t>Phiến đá khắc hoạ</a:t>
            </a:r>
            <a:br>
              <a:rPr lang="en-US" altLang="en-US" sz="2400" b="1"/>
            </a:br>
            <a:r>
              <a:rPr lang="en-US" altLang="en-US" sz="2400" b="1"/>
              <a:t> của người xưa</a:t>
            </a:r>
          </a:p>
        </p:txBody>
      </p:sp>
      <p:pic>
        <p:nvPicPr>
          <p:cNvPr id="35847" name="Picture 6" descr="jub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25663"/>
            <a:ext cx="3505200" cy="368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TextBox 3"/>
          <p:cNvSpPr txBox="1">
            <a:spLocks noChangeArrowheads="1"/>
          </p:cNvSpPr>
          <p:nvPr/>
        </p:nvSpPr>
        <p:spPr bwMode="auto">
          <a:xfrm>
            <a:off x="381000" y="1609725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accent2"/>
                </a:solidFill>
              </a:rPr>
              <a:t>Ví dụ: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9"/>
          <p:cNvSpPr>
            <a:spLocks noChangeArrowheads="1"/>
          </p:cNvSpPr>
          <p:nvPr/>
        </p:nvSpPr>
        <p:spPr bwMode="auto">
          <a:xfrm>
            <a:off x="381000" y="1993900"/>
            <a:ext cx="2889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66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ja-JP" sz="3200" b="1">
                <a:solidFill>
                  <a:srgbClr val="000099"/>
                </a:solidFill>
                <a:latin typeface="Palatino Linotype" panose="02040502050505030304" pitchFamily="18" charset="0"/>
                <a:ea typeface="MS PGothic" panose="020B0600070205080204" pitchFamily="34" charset="-128"/>
              </a:rPr>
              <a:t> </a:t>
            </a:r>
          </a:p>
        </p:txBody>
      </p:sp>
      <p:pic>
        <p:nvPicPr>
          <p:cNvPr id="36868" name="Picture 12" descr="cunh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3434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18"/>
          <p:cNvSpPr txBox="1">
            <a:spLocks noChangeArrowheads="1"/>
          </p:cNvSpPr>
          <p:nvPr/>
        </p:nvSpPr>
        <p:spPr bwMode="auto">
          <a:xfrm>
            <a:off x="685800" y="1509713"/>
            <a:ext cx="6019800" cy="584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3200" b="1" i="1"/>
              <a:t>b. Vai trò của biểu diễn thông tin</a:t>
            </a:r>
          </a:p>
        </p:txBody>
      </p:sp>
      <p:sp>
        <p:nvSpPr>
          <p:cNvPr id="36870" name="Text Box 2"/>
          <p:cNvSpPr txBox="1">
            <a:spLocks noChangeArrowheads="1"/>
          </p:cNvSpPr>
          <p:nvPr/>
        </p:nvSpPr>
        <p:spPr bwMode="auto">
          <a:xfrm>
            <a:off x="609600" y="990600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2. Biểu diễn thông tin</a:t>
            </a:r>
            <a:r>
              <a:rPr lang="en-US" altLang="en-US" sz="32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393700" y="2211388"/>
            <a:ext cx="8229600" cy="206210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vi-VN" altLang="en-US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nl-NL" altLang="ko-KR" sz="3200" dirty="0">
                <a:ea typeface="굴림" pitchFamily="34" charset="-127"/>
              </a:rPr>
              <a:t> </a:t>
            </a:r>
            <a:r>
              <a:rPr lang="nl-NL" altLang="ko-KR" sz="3200" b="1" dirty="0">
                <a:solidFill>
                  <a:srgbClr val="1F09C3"/>
                </a:solidFill>
                <a:ea typeface="굴림" pitchFamily="34" charset="-127"/>
              </a:rPr>
              <a:t>Cùng một thông tin nhưng sẽ có nhiều cách biểu diễn khác nhau. Tùy vào trường hợp hoàn cảnh cụ thể mà ta có cách biểu diễn thích hợp.</a:t>
            </a:r>
            <a:r>
              <a:rPr lang="en-US" altLang="ko-KR" sz="3200" b="1" dirty="0">
                <a:solidFill>
                  <a:srgbClr val="1F09C3"/>
                </a:solidFill>
                <a:ea typeface="굴림" pitchFamily="34" charset="-127"/>
              </a:rPr>
              <a:t> </a:t>
            </a:r>
            <a:endParaRPr lang="en-US" altLang="en-US" sz="3200" b="1" dirty="0">
              <a:solidFill>
                <a:srgbClr val="1F09C3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2" descr="E:\Bai Giang Dien Tu\Khoi THCS\Lop 6\bài 2 - Thong tin va bieu dien thong tin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3124200"/>
            <a:ext cx="464502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3" descr="E:\Bai Giang Dien Tu\Khoi THCS\Lop 6\bài 2 - Thong tin va bieu dien thong tin\14619028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684338"/>
            <a:ext cx="4276725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1"/>
          <p:cNvSpPr txBox="1">
            <a:spLocks noChangeArrowheads="1"/>
          </p:cNvSpPr>
          <p:nvPr/>
        </p:nvSpPr>
        <p:spPr bwMode="auto">
          <a:xfrm>
            <a:off x="4811713" y="2095500"/>
            <a:ext cx="41798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>
                <a:solidFill>
                  <a:srgbClr val="0000FF"/>
                </a:solidFill>
                <a:cs typeface="Times New Roman" panose="02020603050405020304" pitchFamily="18" charset="0"/>
              </a:rPr>
              <a:t>Chữ nổi dành cho người khiếm thị.</a:t>
            </a:r>
          </a:p>
        </p:txBody>
      </p:sp>
      <p:sp>
        <p:nvSpPr>
          <p:cNvPr id="37894" name="TextBox 2"/>
          <p:cNvSpPr txBox="1">
            <a:spLocks noChangeArrowheads="1"/>
          </p:cNvSpPr>
          <p:nvPr/>
        </p:nvSpPr>
        <p:spPr bwMode="auto">
          <a:xfrm>
            <a:off x="161925" y="5638800"/>
            <a:ext cx="39528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FF"/>
                </a:solidFill>
                <a:cs typeface="Times New Roman" panose="02020603050405020304" pitchFamily="18" charset="0"/>
              </a:rPr>
              <a:t>Thiết bị trợ tai cho người khiếm thính.</a:t>
            </a:r>
          </a:p>
        </p:txBody>
      </p:sp>
      <p:sp>
        <p:nvSpPr>
          <p:cNvPr id="37895" name="Text Box 2"/>
          <p:cNvSpPr txBox="1">
            <a:spLocks noChangeArrowheads="1"/>
          </p:cNvSpPr>
          <p:nvPr/>
        </p:nvSpPr>
        <p:spPr bwMode="auto">
          <a:xfrm>
            <a:off x="392113" y="1023938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</a:rPr>
              <a:t>2. </a:t>
            </a:r>
            <a:r>
              <a:rPr lang="en-US" altLang="en-US" sz="3200" b="1" dirty="0" err="1">
                <a:solidFill>
                  <a:srgbClr val="FF0000"/>
                </a:solidFill>
              </a:rPr>
              <a:t>Biểu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diễn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thông</a:t>
            </a:r>
            <a:r>
              <a:rPr lang="en-US" altLang="en-US" sz="3200" b="1" dirty="0">
                <a:solidFill>
                  <a:srgbClr val="FF0000"/>
                </a:solidFill>
              </a:rPr>
              <a:t> tin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2819400" y="1447800"/>
            <a:ext cx="3276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CÂU HỎI</a:t>
            </a:r>
            <a:endParaRPr lang="en-US" altLang="en-US" sz="3600" b="1" dirty="0">
              <a:latin typeface="Arial" panose="020B0604020202020204" pitchFamily="34" charset="0"/>
            </a:endParaRPr>
          </a:p>
        </p:txBody>
      </p:sp>
      <p:sp>
        <p:nvSpPr>
          <p:cNvPr id="38919" name="AutoShape 7"/>
          <p:cNvSpPr>
            <a:spLocks noChangeArrowheads="1"/>
          </p:cNvSpPr>
          <p:nvPr/>
        </p:nvSpPr>
        <p:spPr bwMode="gray">
          <a:xfrm>
            <a:off x="952065" y="4136241"/>
            <a:ext cx="7552630" cy="822305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>
                <a:solidFill>
                  <a:srgbClr val="CC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>
                <a:solidFill>
                  <a:srgbClr val="CC00FF"/>
                </a:solidFill>
                <a:latin typeface="Arial" panose="020B0604020202020204" pitchFamily="34" charset="0"/>
              </a:rPr>
              <a:t>Biểu diễn thông tin.</a:t>
            </a:r>
            <a:endParaRPr lang="en-US" altLang="en-US" sz="3200">
              <a:solidFill>
                <a:srgbClr val="CC00FF"/>
              </a:solidFill>
              <a:latin typeface="Arial" panose="020B0604020202020204" pitchFamily="34" charset="0"/>
            </a:endParaRPr>
          </a:p>
        </p:txBody>
      </p:sp>
      <p:sp>
        <p:nvSpPr>
          <p:cNvPr id="38920" name="AutoShape 8"/>
          <p:cNvSpPr>
            <a:spLocks noChangeArrowheads="1"/>
          </p:cNvSpPr>
          <p:nvPr/>
        </p:nvSpPr>
        <p:spPr bwMode="gray">
          <a:xfrm>
            <a:off x="952064" y="2853541"/>
            <a:ext cx="7582335" cy="822305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>
                <a:solidFill>
                  <a:srgbClr val="FF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>
                <a:solidFill>
                  <a:srgbClr val="000099"/>
                </a:solidFill>
                <a:latin typeface="Arial" panose="020B0604020202020204" pitchFamily="34" charset="0"/>
              </a:rPr>
              <a:t>Các dạng thông tin cơ bản.</a:t>
            </a:r>
          </a:p>
        </p:txBody>
      </p:sp>
      <p:sp>
        <p:nvSpPr>
          <p:cNvPr id="31" name="Oval 30"/>
          <p:cNvSpPr/>
          <p:nvPr/>
        </p:nvSpPr>
        <p:spPr>
          <a:xfrm>
            <a:off x="416169" y="2946906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16169" y="4314249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81088"/>
            <a:ext cx="7810500" cy="584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en-US" altLang="en-US" sz="3200" b="1" dirty="0" smtClean="0">
                <a:solidFill>
                  <a:srgbClr val="FF0000"/>
                </a:solidFill>
                <a:latin typeface="+mn-lt"/>
              </a:rPr>
              <a:t>3.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+mn-lt"/>
              </a:rPr>
              <a:t>Biểu</a:t>
            </a:r>
            <a:r>
              <a:rPr lang="en-US" alt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+mn-lt"/>
              </a:rPr>
              <a:t>diễn</a:t>
            </a:r>
            <a:r>
              <a:rPr lang="en-US" alt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+mn-lt"/>
              </a:rPr>
              <a:t>thông</a:t>
            </a:r>
            <a:r>
              <a:rPr lang="en-US" altLang="en-US" sz="3200" b="1" dirty="0" smtClean="0">
                <a:solidFill>
                  <a:srgbClr val="FF0000"/>
                </a:solidFill>
                <a:latin typeface="+mn-lt"/>
              </a:rPr>
              <a:t> tin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+mn-lt"/>
              </a:rPr>
              <a:t>trong</a:t>
            </a:r>
            <a:r>
              <a:rPr lang="en-US" alt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+mn-lt"/>
              </a:rPr>
              <a:t>máy</a:t>
            </a:r>
            <a:r>
              <a:rPr lang="en-US" alt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+mn-lt"/>
              </a:rPr>
              <a:t>tính</a:t>
            </a:r>
            <a:r>
              <a:rPr lang="en-US" altLang="en-US" sz="3200" b="1" dirty="0" smtClean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04800" y="1676400"/>
            <a:ext cx="8229600" cy="15696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>
              <a:buFontTx/>
              <a:buNone/>
            </a:pPr>
            <a:r>
              <a:rPr lang="en-US" altLang="en-US" b="1" dirty="0" smtClean="0"/>
              <a:t> - </a:t>
            </a:r>
            <a:r>
              <a:rPr lang="en-US" altLang="en-US" dirty="0" err="1" smtClean="0"/>
              <a:t>Để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máy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tính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có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thể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giúp</a:t>
            </a:r>
            <a:r>
              <a:rPr lang="en-US" altLang="en-US" dirty="0" smtClean="0"/>
              <a:t> con </a:t>
            </a:r>
            <a:r>
              <a:rPr lang="en-US" altLang="en-US" dirty="0" err="1" smtClean="0"/>
              <a:t>người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xử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lý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thông</a:t>
            </a:r>
            <a:r>
              <a:rPr lang="en-US" altLang="en-US" dirty="0" smtClean="0"/>
              <a:t> tin </a:t>
            </a:r>
            <a:r>
              <a:rPr lang="en-US" altLang="en-US" dirty="0" err="1" smtClean="0"/>
              <a:t>thì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thông</a:t>
            </a:r>
            <a:r>
              <a:rPr lang="en-US" altLang="en-US" dirty="0" smtClean="0"/>
              <a:t> tin </a:t>
            </a:r>
            <a:r>
              <a:rPr lang="en-US" altLang="en-US" dirty="0" err="1" smtClean="0"/>
              <a:t>cần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được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biểu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diễn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dưới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dạng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phù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hợp</a:t>
            </a:r>
            <a:r>
              <a:rPr lang="en-US" altLang="en-US" b="1" dirty="0" smtClean="0"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40965" name="Picture 5" descr="bo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0"/>
            <a:ext cx="14287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7" name="Text Box 7"/>
          <p:cNvSpPr txBox="1">
            <a:spLocks noChangeArrowheads="1"/>
          </p:cNvSpPr>
          <p:nvPr/>
        </p:nvSpPr>
        <p:spPr bwMode="auto">
          <a:xfrm>
            <a:off x="1828800" y="3219023"/>
            <a:ext cx="5791200" cy="107721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200" dirty="0" err="1">
                <a:solidFill>
                  <a:srgbClr val="000000"/>
                </a:solidFill>
                <a:latin typeface="+mn-lt"/>
                <a:cs typeface="+mn-cs"/>
              </a:rPr>
              <a:t>Thông</a:t>
            </a:r>
            <a:r>
              <a:rPr lang="en-US" altLang="en-US" sz="3200" dirty="0">
                <a:solidFill>
                  <a:srgbClr val="000000"/>
                </a:solidFill>
                <a:latin typeface="+mn-lt"/>
                <a:cs typeface="+mn-cs"/>
              </a:rPr>
              <a:t> tin </a:t>
            </a:r>
            <a:r>
              <a:rPr lang="en-US" altLang="en-US" sz="3200" dirty="0" err="1">
                <a:solidFill>
                  <a:srgbClr val="000000"/>
                </a:solidFill>
                <a:latin typeface="+mn-lt"/>
                <a:cs typeface="+mn-cs"/>
              </a:rPr>
              <a:t>được</a:t>
            </a:r>
            <a:r>
              <a:rPr lang="en-US" altLang="en-US" sz="3200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+mn-lt"/>
                <a:cs typeface="+mn-cs"/>
              </a:rPr>
              <a:t>biểu</a:t>
            </a:r>
            <a:r>
              <a:rPr lang="en-US" altLang="en-US" sz="3200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+mn-lt"/>
                <a:cs typeface="+mn-cs"/>
              </a:rPr>
              <a:t>diễn</a:t>
            </a:r>
            <a:r>
              <a:rPr lang="en-US" altLang="en-US" sz="3200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+mn-lt"/>
                <a:cs typeface="+mn-cs"/>
              </a:rPr>
              <a:t>trong</a:t>
            </a:r>
            <a:r>
              <a:rPr lang="en-US" altLang="en-US" sz="3200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+mn-lt"/>
                <a:cs typeface="+mn-cs"/>
              </a:rPr>
              <a:t>máy</a:t>
            </a:r>
            <a:r>
              <a:rPr lang="en-US" altLang="en-US" sz="3200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+mn-lt"/>
                <a:cs typeface="+mn-cs"/>
              </a:rPr>
              <a:t>tính</a:t>
            </a:r>
            <a:r>
              <a:rPr lang="en-US" altLang="en-US" sz="3200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+mn-lt"/>
                <a:cs typeface="+mn-cs"/>
              </a:rPr>
              <a:t>như</a:t>
            </a:r>
            <a:r>
              <a:rPr lang="en-US" altLang="en-US" sz="3200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+mn-lt"/>
                <a:cs typeface="+mn-cs"/>
              </a:rPr>
              <a:t>thế</a:t>
            </a:r>
            <a:r>
              <a:rPr lang="en-US" altLang="en-US" sz="3200" dirty="0">
                <a:solidFill>
                  <a:srgbClr val="000000"/>
                </a:solidFill>
                <a:latin typeface="+mn-lt"/>
                <a:cs typeface="+mn-cs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+mn-lt"/>
                <a:cs typeface="+mn-cs"/>
              </a:rPr>
              <a:t>nào</a:t>
            </a:r>
            <a:r>
              <a:rPr lang="en-US" altLang="en-US" sz="3200" dirty="0">
                <a:solidFill>
                  <a:srgbClr val="000000"/>
                </a:solidFill>
                <a:latin typeface="+mn-lt"/>
                <a:cs typeface="+mn-cs"/>
              </a:rPr>
              <a:t>?</a:t>
            </a:r>
          </a:p>
        </p:txBody>
      </p:sp>
      <p:grpSp>
        <p:nvGrpSpPr>
          <p:cNvPr id="163848" name="Group 8"/>
          <p:cNvGrpSpPr>
            <a:grpSpLocks/>
          </p:cNvGrpSpPr>
          <p:nvPr/>
        </p:nvGrpSpPr>
        <p:grpSpPr bwMode="auto">
          <a:xfrm>
            <a:off x="4114800" y="4343400"/>
            <a:ext cx="4495800" cy="2133600"/>
            <a:chOff x="1152" y="2256"/>
            <a:chExt cx="4133" cy="1920"/>
          </a:xfrm>
        </p:grpSpPr>
        <p:sp>
          <p:nvSpPr>
            <p:cNvPr id="40968" name="WordArt 9"/>
            <p:cNvSpPr>
              <a:spLocks noChangeArrowheads="1" noChangeShapeType="1" noTextEdit="1"/>
            </p:cNvSpPr>
            <p:nvPr/>
          </p:nvSpPr>
          <p:spPr bwMode="auto">
            <a:xfrm rot="340202">
              <a:off x="3456" y="3456"/>
              <a:ext cx="1829" cy="567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6616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+mn-lt"/>
                  <a:ea typeface="+mn-lt"/>
                  <a:cs typeface="+mn-lt"/>
                </a:rPr>
                <a:t>0101011011001</a:t>
              </a:r>
            </a:p>
          </p:txBody>
        </p:sp>
        <p:sp>
          <p:nvSpPr>
            <p:cNvPr id="40969" name="WordArt 10"/>
            <p:cNvSpPr>
              <a:spLocks noChangeArrowheads="1" noChangeShapeType="1" noTextEdit="1"/>
            </p:cNvSpPr>
            <p:nvPr/>
          </p:nvSpPr>
          <p:spPr bwMode="auto">
            <a:xfrm rot="275560">
              <a:off x="3168" y="3024"/>
              <a:ext cx="1968" cy="66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71431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+mn-lt"/>
                  <a:ea typeface="+mn-lt"/>
                  <a:cs typeface="+mn-lt"/>
                </a:rPr>
                <a:t>011101011010</a:t>
              </a:r>
            </a:p>
          </p:txBody>
        </p:sp>
        <p:sp>
          <p:nvSpPr>
            <p:cNvPr id="40970" name="WordArt 11" descr="010101011000"/>
            <p:cNvSpPr>
              <a:spLocks noChangeArrowheads="1" noChangeShapeType="1" noTextEdit="1"/>
            </p:cNvSpPr>
            <p:nvPr/>
          </p:nvSpPr>
          <p:spPr bwMode="auto">
            <a:xfrm rot="-433694">
              <a:off x="3072" y="2784"/>
              <a:ext cx="1873" cy="50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71431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+mn-lt"/>
                  <a:ea typeface="+mn-lt"/>
                  <a:cs typeface="+mn-lt"/>
                </a:rPr>
                <a:t>010101011000</a:t>
              </a:r>
            </a:p>
          </p:txBody>
        </p:sp>
        <p:sp>
          <p:nvSpPr>
            <p:cNvPr id="40971" name="WordArt 12"/>
            <p:cNvSpPr>
              <a:spLocks noChangeArrowheads="1" noChangeShapeType="1" noTextEdit="1"/>
            </p:cNvSpPr>
            <p:nvPr/>
          </p:nvSpPr>
          <p:spPr bwMode="auto">
            <a:xfrm rot="-543114">
              <a:off x="3120" y="2496"/>
              <a:ext cx="1546" cy="531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71431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+mn-lt"/>
                  <a:ea typeface="+mn-lt"/>
                  <a:cs typeface="+mn-lt"/>
                </a:rPr>
                <a:t>010101001001</a:t>
              </a:r>
            </a:p>
          </p:txBody>
        </p:sp>
        <p:sp>
          <p:nvSpPr>
            <p:cNvPr id="40972" name="WordArt 13"/>
            <p:cNvSpPr>
              <a:spLocks noChangeArrowheads="1" noChangeShapeType="1" noTextEdit="1"/>
            </p:cNvSpPr>
            <p:nvPr/>
          </p:nvSpPr>
          <p:spPr bwMode="auto">
            <a:xfrm rot="-1024302">
              <a:off x="3072" y="2256"/>
              <a:ext cx="1488" cy="51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71431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+mn-lt"/>
                  <a:ea typeface="+mn-lt"/>
                  <a:cs typeface="+mn-lt"/>
                </a:rPr>
                <a:t>110101011011</a:t>
              </a:r>
            </a:p>
          </p:txBody>
        </p:sp>
        <p:pic>
          <p:nvPicPr>
            <p:cNvPr id="40973" name="Picture 14" descr="cp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544"/>
              <a:ext cx="1009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AutoShape 4"/>
          <p:cNvSpPr>
            <a:spLocks noChangeArrowheads="1"/>
          </p:cNvSpPr>
          <p:nvPr/>
        </p:nvSpPr>
        <p:spPr bwMode="gray">
          <a:xfrm>
            <a:off x="2157413" y="2746639"/>
            <a:ext cx="5995987" cy="1341656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altLang="en-US" b="1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diễn</a:t>
            </a:r>
            <a:r>
              <a:rPr lang="en-US" altLang="en-US" b="1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altLang="en-US" b="1" dirty="0">
                <a:latin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altLang="en-US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lang="en-US" altLang="en-US" b="1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altLang="en-US" b="1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altLang="en-US" b="1" dirty="0">
                <a:latin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altLang="en-US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b="1" dirty="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508" name="AutoShape 5"/>
          <p:cNvSpPr>
            <a:spLocks noChangeArrowheads="1"/>
          </p:cNvSpPr>
          <p:nvPr/>
        </p:nvSpPr>
        <p:spPr bwMode="gray">
          <a:xfrm>
            <a:off x="1656650" y="1796629"/>
            <a:ext cx="6496750" cy="822305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dạng</a:t>
            </a:r>
            <a:r>
              <a:rPr lang="en-US" altLang="en-US" sz="3200" b="1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altLang="en-US" sz="3200" b="1" dirty="0">
                <a:latin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altLang="en-US" sz="32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altLang="en-US" sz="3200" b="1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bản</a:t>
            </a:r>
            <a:endParaRPr lang="en-US" altLang="en-US" sz="32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512" name="AutoShape 21"/>
          <p:cNvSpPr>
            <a:spLocks noChangeArrowheads="1"/>
          </p:cNvSpPr>
          <p:nvPr/>
        </p:nvSpPr>
        <p:spPr bwMode="gray">
          <a:xfrm>
            <a:off x="1676400" y="4168056"/>
            <a:ext cx="6477000" cy="1514773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Cách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thức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biểu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diễn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thông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tin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máy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tính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69" y="1524000"/>
            <a:ext cx="1738307" cy="3930229"/>
          </a:xfrm>
          <a:prstGeom prst="rect">
            <a:avLst/>
          </a:prstGeom>
        </p:spPr>
      </p:pic>
      <p:sp>
        <p:nvSpPr>
          <p:cNvPr id="29" name="Rectangle 20"/>
          <p:cNvSpPr txBox="1">
            <a:spLocks noChangeArrowheads="1"/>
          </p:cNvSpPr>
          <p:nvPr/>
        </p:nvSpPr>
        <p:spPr bwMode="auto">
          <a:xfrm>
            <a:off x="33338" y="2326854"/>
            <a:ext cx="14017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200" b="1" dirty="0">
                <a:solidFill>
                  <a:srgbClr val="6600CC"/>
                </a:solidFill>
                <a:latin typeface="+mn-lt"/>
              </a:rPr>
              <a:t>NỘI DUNG CẦN TÌM HIỂU</a:t>
            </a:r>
          </a:p>
        </p:txBody>
      </p:sp>
      <p:sp>
        <p:nvSpPr>
          <p:cNvPr id="30" name="Oval 29"/>
          <p:cNvSpPr/>
          <p:nvPr/>
        </p:nvSpPr>
        <p:spPr>
          <a:xfrm>
            <a:off x="1134362" y="1899241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584713" y="3129969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219200" y="4490041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077200" cy="519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en-US" sz="2800" b="1" smtClean="0">
                <a:solidFill>
                  <a:srgbClr val="FF0000"/>
                </a:solidFill>
              </a:rPr>
              <a:t>3. Biểu diễn thông tin trong máy tính:</a:t>
            </a:r>
          </a:p>
        </p:txBody>
      </p:sp>
      <p:grpSp>
        <p:nvGrpSpPr>
          <p:cNvPr id="41988" name="Group 4"/>
          <p:cNvGrpSpPr>
            <a:grpSpLocks/>
          </p:cNvGrpSpPr>
          <p:nvPr/>
        </p:nvGrpSpPr>
        <p:grpSpPr bwMode="auto">
          <a:xfrm>
            <a:off x="1828800" y="3733800"/>
            <a:ext cx="6332538" cy="2895600"/>
            <a:chOff x="1152" y="2256"/>
            <a:chExt cx="4133" cy="1920"/>
          </a:xfrm>
        </p:grpSpPr>
        <p:sp>
          <p:nvSpPr>
            <p:cNvPr id="41990" name="WordArt 5"/>
            <p:cNvSpPr>
              <a:spLocks noChangeArrowheads="1" noChangeShapeType="1" noTextEdit="1"/>
            </p:cNvSpPr>
            <p:nvPr/>
          </p:nvSpPr>
          <p:spPr bwMode="auto">
            <a:xfrm rot="340202">
              <a:off x="3456" y="3456"/>
              <a:ext cx="1829" cy="567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6616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</a:rPr>
                <a:t>0101011011001</a:t>
              </a:r>
            </a:p>
          </p:txBody>
        </p:sp>
        <p:sp>
          <p:nvSpPr>
            <p:cNvPr id="41991" name="WordArt 6"/>
            <p:cNvSpPr>
              <a:spLocks noChangeArrowheads="1" noChangeShapeType="1" noTextEdit="1"/>
            </p:cNvSpPr>
            <p:nvPr/>
          </p:nvSpPr>
          <p:spPr bwMode="auto">
            <a:xfrm rot="275560">
              <a:off x="3168" y="3024"/>
              <a:ext cx="1968" cy="66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71431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</a:rPr>
                <a:t>011101011010</a:t>
              </a:r>
            </a:p>
          </p:txBody>
        </p:sp>
        <p:sp>
          <p:nvSpPr>
            <p:cNvPr id="41992" name="WordArt 7" descr="010101011000"/>
            <p:cNvSpPr>
              <a:spLocks noChangeArrowheads="1" noChangeShapeType="1" noTextEdit="1"/>
            </p:cNvSpPr>
            <p:nvPr/>
          </p:nvSpPr>
          <p:spPr bwMode="auto">
            <a:xfrm rot="-433694">
              <a:off x="3072" y="2784"/>
              <a:ext cx="1873" cy="50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71431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</a:rPr>
                <a:t>010101011000</a:t>
              </a:r>
            </a:p>
          </p:txBody>
        </p:sp>
        <p:sp>
          <p:nvSpPr>
            <p:cNvPr id="41993" name="WordArt 8"/>
            <p:cNvSpPr>
              <a:spLocks noChangeArrowheads="1" noChangeShapeType="1" noTextEdit="1"/>
            </p:cNvSpPr>
            <p:nvPr/>
          </p:nvSpPr>
          <p:spPr bwMode="auto">
            <a:xfrm rot="-543114">
              <a:off x="3120" y="2496"/>
              <a:ext cx="1546" cy="531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71431"/>
                </a:avLst>
              </a:prstTxWarp>
            </a:bodyPr>
            <a:lstStyle/>
            <a:p>
              <a:pPr algn="ctr"/>
              <a:r>
                <a:rPr lang="en-US" sz="3200" kern="10" dirty="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</a:rPr>
                <a:t>010101001001</a:t>
              </a:r>
            </a:p>
          </p:txBody>
        </p:sp>
        <p:sp>
          <p:nvSpPr>
            <p:cNvPr id="41994" name="WordArt 9"/>
            <p:cNvSpPr>
              <a:spLocks noChangeArrowheads="1" noChangeShapeType="1" noTextEdit="1"/>
            </p:cNvSpPr>
            <p:nvPr/>
          </p:nvSpPr>
          <p:spPr bwMode="auto">
            <a:xfrm rot="-1024302">
              <a:off x="3072" y="2256"/>
              <a:ext cx="1488" cy="51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71431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latin typeface="Arial" panose="020B0604020202020204" pitchFamily="34" charset="0"/>
                </a:rPr>
                <a:t>110101011011</a:t>
              </a:r>
            </a:p>
          </p:txBody>
        </p:sp>
        <p:pic>
          <p:nvPicPr>
            <p:cNvPr id="41995" name="Picture 10" descr="cpu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544"/>
              <a:ext cx="1009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62" name="TextBox 1"/>
          <p:cNvSpPr txBox="1">
            <a:spLocks noChangeArrowheads="1"/>
          </p:cNvSpPr>
          <p:nvPr/>
        </p:nvSpPr>
        <p:spPr bwMode="auto">
          <a:xfrm>
            <a:off x="457200" y="1371600"/>
            <a:ext cx="80772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vi-VN" altLang="en-US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altLang="en-US" sz="3200" dirty="0" smtClean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Thông</a:t>
            </a:r>
            <a:r>
              <a:rPr lang="en-US" altLang="en-US" sz="32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tin </a:t>
            </a:r>
            <a:r>
              <a:rPr lang="en-US" altLang="en-US" sz="3200" b="1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32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máy</a:t>
            </a:r>
            <a:r>
              <a:rPr lang="en-US" altLang="en-US" sz="32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tính</a:t>
            </a:r>
            <a:r>
              <a:rPr lang="en-US" altLang="en-US" sz="32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biểu</a:t>
            </a:r>
            <a:r>
              <a:rPr lang="en-US" altLang="en-US" sz="32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diễn</a:t>
            </a:r>
            <a:r>
              <a:rPr lang="en-US" altLang="en-US" sz="32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dưới</a:t>
            </a:r>
            <a:r>
              <a:rPr lang="en-US" altLang="en-US" sz="32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dạng</a:t>
            </a:r>
            <a:r>
              <a:rPr lang="en-US" altLang="en-US" sz="32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sz="32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dãy</a:t>
            </a:r>
            <a:r>
              <a:rPr lang="en-US" altLang="en-US" sz="32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bit (</a:t>
            </a:r>
            <a:r>
              <a:rPr lang="en-US" altLang="en-US" sz="3200" b="1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còn</a:t>
            </a:r>
            <a:r>
              <a:rPr lang="en-US" altLang="en-US" sz="32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gọi</a:t>
            </a:r>
            <a:r>
              <a:rPr lang="en-US" altLang="en-US" sz="32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32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dãy</a:t>
            </a:r>
            <a:r>
              <a:rPr lang="en-US" altLang="en-US" sz="32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nhị</a:t>
            </a:r>
            <a:r>
              <a:rPr lang="en-US" altLang="en-US" sz="32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phân</a:t>
            </a:r>
            <a:r>
              <a:rPr lang="en-US" altLang="en-US" sz="32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3200" b="1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chỉ</a:t>
            </a:r>
            <a:r>
              <a:rPr lang="en-US" altLang="en-US" sz="32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gồm</a:t>
            </a:r>
            <a:r>
              <a:rPr lang="en-US" altLang="en-US" sz="32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2 </a:t>
            </a:r>
            <a:r>
              <a:rPr lang="en-US" altLang="en-US" sz="3200" b="1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kí</a:t>
            </a:r>
            <a:r>
              <a:rPr lang="en-US" altLang="en-US" sz="32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hiệu</a:t>
            </a:r>
            <a:r>
              <a:rPr lang="en-US" altLang="en-US" sz="32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32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0 </a:t>
            </a:r>
            <a:r>
              <a:rPr lang="en-US" altLang="en-US" sz="3200" b="1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2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1, </a:t>
            </a:r>
            <a:r>
              <a:rPr lang="en-US" altLang="en-US" sz="3200" b="1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vì</a:t>
            </a:r>
            <a:r>
              <a:rPr lang="en-US" altLang="en-US" sz="32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máy</a:t>
            </a:r>
            <a:r>
              <a:rPr lang="en-US" altLang="en-US" sz="32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tính</a:t>
            </a:r>
            <a:r>
              <a:rPr lang="en-US" altLang="en-US" sz="32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chỉ</a:t>
            </a:r>
            <a:r>
              <a:rPr lang="en-US" altLang="en-US" sz="32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hiểu</a:t>
            </a:r>
            <a:r>
              <a:rPr lang="en-US" altLang="en-US" sz="32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2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xử</a:t>
            </a:r>
            <a:r>
              <a:rPr lang="en-US" altLang="en-US" sz="32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lý</a:t>
            </a:r>
            <a:r>
              <a:rPr lang="en-US" altLang="en-US" sz="32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thông</a:t>
            </a:r>
            <a:r>
              <a:rPr lang="en-US" altLang="en-US" sz="32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tin </a:t>
            </a:r>
            <a:r>
              <a:rPr lang="en-US" altLang="en-US" sz="3200" b="1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dưới</a:t>
            </a:r>
            <a:r>
              <a:rPr lang="en-US" altLang="en-US" sz="32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dạng</a:t>
            </a:r>
            <a:r>
              <a:rPr lang="en-US" altLang="en-US" sz="32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sz="32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dãy</a:t>
            </a:r>
            <a:r>
              <a:rPr lang="en-US" altLang="en-US" sz="32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bit.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081088"/>
            <a:ext cx="7620000" cy="519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en-US" sz="2800" b="1" smtClean="0">
                <a:solidFill>
                  <a:srgbClr val="FF0000"/>
                </a:solidFill>
              </a:rPr>
              <a:t>3. Biểu diễn thông tin trong máy tính</a:t>
            </a:r>
          </a:p>
        </p:txBody>
      </p:sp>
      <p:sp>
        <p:nvSpPr>
          <p:cNvPr id="165892" name="AutoShape 4"/>
          <p:cNvSpPr>
            <a:spLocks noChangeArrowheads="1"/>
          </p:cNvSpPr>
          <p:nvPr/>
        </p:nvSpPr>
        <p:spPr bwMode="auto">
          <a:xfrm>
            <a:off x="5486400" y="1673225"/>
            <a:ext cx="3352800" cy="1191816"/>
          </a:xfrm>
          <a:prstGeom prst="wedgeRoundRectCallout">
            <a:avLst>
              <a:gd name="adj1" fmla="val 43907"/>
              <a:gd name="adj2" fmla="val 123398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3200" dirty="0" err="1">
                <a:cs typeface="+mn-cs"/>
              </a:rPr>
              <a:t>Em</a:t>
            </a:r>
            <a:r>
              <a:rPr lang="en-US" altLang="en-US" sz="3200" dirty="0">
                <a:cs typeface="+mn-cs"/>
              </a:rPr>
              <a:t> </a:t>
            </a:r>
            <a:r>
              <a:rPr lang="en-US" altLang="en-US" sz="3200" dirty="0" err="1">
                <a:cs typeface="+mn-cs"/>
              </a:rPr>
              <a:t>hãy</a:t>
            </a:r>
            <a:r>
              <a:rPr lang="en-US" altLang="en-US" sz="3200" dirty="0">
                <a:cs typeface="+mn-cs"/>
              </a:rPr>
              <a:t> </a:t>
            </a:r>
            <a:r>
              <a:rPr lang="en-US" altLang="en-US" sz="3200" dirty="0" err="1">
                <a:cs typeface="+mn-cs"/>
              </a:rPr>
              <a:t>cho</a:t>
            </a:r>
            <a:r>
              <a:rPr lang="en-US" altLang="en-US" sz="3200" dirty="0">
                <a:cs typeface="+mn-cs"/>
              </a:rPr>
              <a:t> </a:t>
            </a:r>
            <a:r>
              <a:rPr lang="en-US" altLang="en-US" sz="3200" dirty="0" err="1">
                <a:cs typeface="+mn-cs"/>
              </a:rPr>
              <a:t>biết</a:t>
            </a:r>
            <a:r>
              <a:rPr lang="en-US" altLang="en-US" sz="3200" dirty="0">
                <a:cs typeface="+mn-cs"/>
              </a:rPr>
              <a:t> </a:t>
            </a:r>
            <a:r>
              <a:rPr lang="en-US" altLang="en-US" sz="3200" dirty="0" err="1">
                <a:cs typeface="+mn-cs"/>
              </a:rPr>
              <a:t>dữ</a:t>
            </a:r>
            <a:r>
              <a:rPr lang="en-US" altLang="en-US" sz="3200" dirty="0">
                <a:cs typeface="+mn-cs"/>
              </a:rPr>
              <a:t> </a:t>
            </a:r>
            <a:r>
              <a:rPr lang="en-US" altLang="en-US" sz="3200" dirty="0" err="1">
                <a:cs typeface="+mn-cs"/>
              </a:rPr>
              <a:t>liệu</a:t>
            </a:r>
            <a:r>
              <a:rPr lang="en-US" altLang="en-US" sz="3200" dirty="0">
                <a:cs typeface="+mn-cs"/>
              </a:rPr>
              <a:t> </a:t>
            </a:r>
            <a:r>
              <a:rPr lang="en-US" altLang="en-US" sz="3200" dirty="0" err="1">
                <a:cs typeface="+mn-cs"/>
              </a:rPr>
              <a:t>là</a:t>
            </a:r>
            <a:r>
              <a:rPr lang="en-US" altLang="en-US" sz="3200" dirty="0">
                <a:cs typeface="+mn-cs"/>
              </a:rPr>
              <a:t> </a:t>
            </a:r>
            <a:r>
              <a:rPr lang="en-US" altLang="en-US" sz="3200" dirty="0" err="1">
                <a:cs typeface="+mn-cs"/>
              </a:rPr>
              <a:t>gì</a:t>
            </a:r>
            <a:r>
              <a:rPr lang="en-US" altLang="en-US" sz="3200" dirty="0">
                <a:cs typeface="+mn-cs"/>
              </a:rPr>
              <a:t>?</a:t>
            </a:r>
          </a:p>
        </p:txBody>
      </p:sp>
      <p:sp>
        <p:nvSpPr>
          <p:cNvPr id="165893" name="Rectangle 5"/>
          <p:cNvSpPr>
            <a:spLocks noChangeArrowheads="1"/>
          </p:cNvSpPr>
          <p:nvPr/>
        </p:nvSpPr>
        <p:spPr bwMode="auto">
          <a:xfrm>
            <a:off x="258763" y="1673225"/>
            <a:ext cx="53800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vi-VN" altLang="en-US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altLang="en-US" sz="3200" dirty="0" smtClean="0">
                <a:latin typeface="Arial" panose="020B0604020202020204" pitchFamily="34" charset="0"/>
              </a:rPr>
              <a:t>  </a:t>
            </a:r>
            <a:r>
              <a:rPr lang="en-US" alt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Dữ</a:t>
            </a:r>
            <a:r>
              <a:rPr lang="en-US" altLang="en-US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liệu</a:t>
            </a:r>
            <a:r>
              <a:rPr lang="en-US" altLang="en-US" sz="3200" dirty="0" smtClean="0">
                <a:solidFill>
                  <a:srgbClr val="FF0000"/>
                </a:solidFill>
                <a:latin typeface="Arial" panose="020B0604020202020204" pitchFamily="34" charset="0"/>
              </a:rPr>
              <a:t>: </a:t>
            </a:r>
            <a:r>
              <a:rPr lang="en-US" altLang="en-US" sz="32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là</a:t>
            </a:r>
            <a:r>
              <a:rPr lang="en-US" altLang="en-US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thông</a:t>
            </a:r>
            <a:r>
              <a:rPr lang="en-US" altLang="en-US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tin </a:t>
            </a:r>
            <a:r>
              <a:rPr lang="en-US" altLang="en-US" sz="32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được</a:t>
            </a:r>
            <a:r>
              <a:rPr lang="en-US" altLang="en-US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lưu</a:t>
            </a:r>
            <a:r>
              <a:rPr lang="en-US" altLang="en-US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trữ</a:t>
            </a:r>
            <a:r>
              <a:rPr lang="en-US" altLang="en-US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máy</a:t>
            </a:r>
            <a:r>
              <a:rPr lang="en-US" altLang="en-US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tính</a:t>
            </a:r>
            <a:r>
              <a:rPr lang="en-US" altLang="en-US" sz="3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65894" name="AutoShape 6"/>
          <p:cNvSpPr>
            <a:spLocks noChangeArrowheads="1"/>
          </p:cNvSpPr>
          <p:nvPr/>
        </p:nvSpPr>
        <p:spPr bwMode="auto">
          <a:xfrm>
            <a:off x="4876800" y="2243138"/>
            <a:ext cx="3962400" cy="2281476"/>
          </a:xfrm>
          <a:prstGeom prst="wedgeRoundRectCallout">
            <a:avLst>
              <a:gd name="adj1" fmla="val 42407"/>
              <a:gd name="adj2" fmla="val 74407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altLang="en-US" sz="3200" dirty="0" err="1">
                <a:cs typeface="+mn-cs"/>
              </a:rPr>
              <a:t>Để</a:t>
            </a:r>
            <a:r>
              <a:rPr lang="en-US" altLang="en-US" sz="3200" dirty="0">
                <a:cs typeface="+mn-cs"/>
              </a:rPr>
              <a:t> </a:t>
            </a:r>
            <a:r>
              <a:rPr lang="en-US" altLang="en-US" sz="3200" dirty="0" err="1">
                <a:cs typeface="+mn-cs"/>
              </a:rPr>
              <a:t>trợ</a:t>
            </a:r>
            <a:r>
              <a:rPr lang="en-US" altLang="en-US" sz="3200" dirty="0">
                <a:cs typeface="+mn-cs"/>
              </a:rPr>
              <a:t> </a:t>
            </a:r>
            <a:r>
              <a:rPr lang="en-US" altLang="en-US" sz="3200" dirty="0" err="1">
                <a:cs typeface="+mn-cs"/>
              </a:rPr>
              <a:t>giúp</a:t>
            </a:r>
            <a:r>
              <a:rPr lang="en-US" altLang="en-US" sz="3200" dirty="0">
                <a:cs typeface="+mn-cs"/>
              </a:rPr>
              <a:t> con </a:t>
            </a:r>
            <a:r>
              <a:rPr lang="en-US" altLang="en-US" sz="3200" dirty="0" err="1">
                <a:cs typeface="+mn-cs"/>
              </a:rPr>
              <a:t>người</a:t>
            </a:r>
            <a:r>
              <a:rPr lang="en-US" altLang="en-US" sz="3200" dirty="0">
                <a:cs typeface="+mn-cs"/>
              </a:rPr>
              <a:t> </a:t>
            </a:r>
            <a:r>
              <a:rPr lang="en-US" altLang="en-US" sz="3200" dirty="0" err="1">
                <a:cs typeface="+mn-cs"/>
              </a:rPr>
              <a:t>trong</a:t>
            </a:r>
            <a:r>
              <a:rPr lang="en-US" altLang="en-US" sz="3200" dirty="0">
                <a:cs typeface="+mn-cs"/>
              </a:rPr>
              <a:t> </a:t>
            </a:r>
            <a:r>
              <a:rPr lang="en-US" altLang="en-US" sz="3200" dirty="0" err="1">
                <a:cs typeface="+mn-cs"/>
              </a:rPr>
              <a:t>các</a:t>
            </a:r>
            <a:r>
              <a:rPr lang="en-US" altLang="en-US" sz="3200" dirty="0">
                <a:cs typeface="+mn-cs"/>
              </a:rPr>
              <a:t> </a:t>
            </a:r>
            <a:r>
              <a:rPr lang="en-US" altLang="en-US" sz="3200" dirty="0" err="1">
                <a:cs typeface="+mn-cs"/>
              </a:rPr>
              <a:t>hoạt</a:t>
            </a:r>
            <a:r>
              <a:rPr lang="en-US" altLang="en-US" sz="3200" dirty="0">
                <a:cs typeface="+mn-cs"/>
              </a:rPr>
              <a:t> </a:t>
            </a:r>
            <a:r>
              <a:rPr lang="en-US" altLang="en-US" sz="3200" dirty="0" err="1">
                <a:cs typeface="+mn-cs"/>
              </a:rPr>
              <a:t>động</a:t>
            </a:r>
            <a:r>
              <a:rPr lang="en-US" altLang="en-US" sz="3200" dirty="0">
                <a:cs typeface="+mn-cs"/>
              </a:rPr>
              <a:t> </a:t>
            </a:r>
            <a:r>
              <a:rPr lang="en-US" altLang="en-US" sz="3200" dirty="0" err="1">
                <a:cs typeface="+mn-cs"/>
              </a:rPr>
              <a:t>thông</a:t>
            </a:r>
            <a:r>
              <a:rPr lang="en-US" altLang="en-US" sz="3200" dirty="0">
                <a:cs typeface="+mn-cs"/>
              </a:rPr>
              <a:t> tin, </a:t>
            </a:r>
            <a:r>
              <a:rPr lang="en-US" altLang="en-US" sz="3200" dirty="0" err="1">
                <a:cs typeface="+mn-cs"/>
              </a:rPr>
              <a:t>máy</a:t>
            </a:r>
            <a:r>
              <a:rPr lang="en-US" altLang="en-US" sz="3200" dirty="0">
                <a:cs typeface="+mn-cs"/>
              </a:rPr>
              <a:t> </a:t>
            </a:r>
            <a:r>
              <a:rPr lang="en-US" altLang="en-US" sz="3200" dirty="0" err="1">
                <a:cs typeface="+mn-cs"/>
              </a:rPr>
              <a:t>tính</a:t>
            </a:r>
            <a:r>
              <a:rPr lang="en-US" altLang="en-US" sz="3200" dirty="0">
                <a:cs typeface="+mn-cs"/>
              </a:rPr>
              <a:t> </a:t>
            </a:r>
            <a:r>
              <a:rPr lang="en-US" altLang="en-US" sz="3200" dirty="0" err="1">
                <a:cs typeface="+mn-cs"/>
              </a:rPr>
              <a:t>cần</a:t>
            </a:r>
            <a:r>
              <a:rPr lang="en-US" altLang="en-US" sz="3200" dirty="0">
                <a:cs typeface="+mn-cs"/>
              </a:rPr>
              <a:t> </a:t>
            </a:r>
            <a:r>
              <a:rPr lang="en-US" altLang="en-US" sz="3200" dirty="0" err="1">
                <a:cs typeface="+mn-cs"/>
              </a:rPr>
              <a:t>gì</a:t>
            </a:r>
            <a:r>
              <a:rPr lang="en-US" altLang="en-US" sz="3200" dirty="0">
                <a:cs typeface="+mn-cs"/>
              </a:rPr>
              <a:t>?</a:t>
            </a:r>
          </a:p>
        </p:txBody>
      </p:sp>
      <p:sp>
        <p:nvSpPr>
          <p:cNvPr id="165896" name="Text Box 8"/>
          <p:cNvSpPr txBox="1">
            <a:spLocks noChangeArrowheads="1"/>
          </p:cNvSpPr>
          <p:nvPr/>
        </p:nvSpPr>
        <p:spPr bwMode="auto">
          <a:xfrm>
            <a:off x="271658" y="3124200"/>
            <a:ext cx="8567542" cy="30469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altLang="en-US" sz="3200" dirty="0" smtClean="0">
                <a:solidFill>
                  <a:srgbClr val="FF0000"/>
                </a:solidFill>
                <a:latin typeface="+mn-lt"/>
                <a:cs typeface="Segoe UI Semilight" panose="020B0402040204020203" pitchFamily="34" charset="0"/>
                <a:sym typeface="Wingdings" panose="05000000000000000000" pitchFamily="2" charset="2"/>
              </a:rPr>
              <a:t></a:t>
            </a:r>
            <a:r>
              <a:rPr lang="en-US" altLang="en-US" sz="3200" dirty="0" err="1" smtClean="0">
                <a:solidFill>
                  <a:schemeClr val="accent2">
                    <a:lumMod val="75000"/>
                  </a:schemeClr>
                </a:solidFill>
                <a:latin typeface="+mn-lt"/>
                <a:cs typeface="Segoe UI Semilight" panose="020B0402040204020203" pitchFamily="34" charset="0"/>
              </a:rPr>
              <a:t>Để</a:t>
            </a:r>
            <a:r>
              <a:rPr lang="en-US" altLang="en-US" sz="320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Segoe UI Semilight" panose="020B0402040204020203" pitchFamily="34" charset="0"/>
              </a:rPr>
              <a:t> </a:t>
            </a:r>
            <a:r>
              <a:rPr lang="en-US" altLang="en-US" sz="3200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Segoe UI Semilight" panose="020B0402040204020203" pitchFamily="34" charset="0"/>
              </a:rPr>
              <a:t>trợ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+mn-lt"/>
                <a:cs typeface="Segoe UI Semilight" panose="020B0402040204020203" pitchFamily="34" charset="0"/>
              </a:rPr>
              <a:t> </a:t>
            </a:r>
            <a:r>
              <a:rPr lang="en-US" altLang="en-US" sz="3200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Segoe UI Semilight" panose="020B0402040204020203" pitchFamily="34" charset="0"/>
              </a:rPr>
              <a:t>giúp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+mn-lt"/>
                <a:cs typeface="Segoe UI Semilight" panose="020B0402040204020203" pitchFamily="34" charset="0"/>
              </a:rPr>
              <a:t> con </a:t>
            </a:r>
            <a:r>
              <a:rPr lang="en-US" altLang="en-US" sz="3200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Segoe UI Semilight" panose="020B0402040204020203" pitchFamily="34" charset="0"/>
              </a:rPr>
              <a:t>người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+mn-lt"/>
                <a:cs typeface="Segoe UI Semilight" panose="020B0402040204020203" pitchFamily="34" charset="0"/>
              </a:rPr>
              <a:t> </a:t>
            </a:r>
            <a:r>
              <a:rPr lang="en-US" altLang="en-US" sz="3200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Segoe UI Semilight" panose="020B0402040204020203" pitchFamily="34" charset="0"/>
              </a:rPr>
              <a:t>trong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+mn-lt"/>
                <a:cs typeface="Segoe UI Semilight" panose="020B0402040204020203" pitchFamily="34" charset="0"/>
              </a:rPr>
              <a:t> </a:t>
            </a:r>
            <a:r>
              <a:rPr lang="en-US" altLang="en-US" sz="3200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Segoe UI Semilight" panose="020B0402040204020203" pitchFamily="34" charset="0"/>
              </a:rPr>
              <a:t>các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+mn-lt"/>
                <a:cs typeface="Segoe UI Semilight" panose="020B0402040204020203" pitchFamily="34" charset="0"/>
              </a:rPr>
              <a:t> </a:t>
            </a:r>
            <a:r>
              <a:rPr lang="en-US" altLang="en-US" sz="3200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Segoe UI Semilight" panose="020B0402040204020203" pitchFamily="34" charset="0"/>
              </a:rPr>
              <a:t>hoạt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+mn-lt"/>
                <a:cs typeface="Segoe UI Semilight" panose="020B0402040204020203" pitchFamily="34" charset="0"/>
              </a:rPr>
              <a:t> </a:t>
            </a:r>
            <a:r>
              <a:rPr lang="en-US" altLang="en-US" sz="3200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Segoe UI Semilight" panose="020B0402040204020203" pitchFamily="34" charset="0"/>
              </a:rPr>
              <a:t>động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+mn-lt"/>
                <a:cs typeface="Segoe UI Semilight" panose="020B0402040204020203" pitchFamily="34" charset="0"/>
              </a:rPr>
              <a:t> </a:t>
            </a:r>
            <a:r>
              <a:rPr lang="en-US" altLang="en-US" sz="3200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Segoe UI Semilight" panose="020B0402040204020203" pitchFamily="34" charset="0"/>
              </a:rPr>
              <a:t>thông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+mn-lt"/>
                <a:cs typeface="Segoe UI Semilight" panose="020B0402040204020203" pitchFamily="34" charset="0"/>
              </a:rPr>
              <a:t> tin, </a:t>
            </a:r>
            <a:r>
              <a:rPr lang="en-US" altLang="en-US" sz="3200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Segoe UI Semilight" panose="020B0402040204020203" pitchFamily="34" charset="0"/>
              </a:rPr>
              <a:t>máy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+mn-lt"/>
                <a:cs typeface="Segoe UI Semilight" panose="020B0402040204020203" pitchFamily="34" charset="0"/>
              </a:rPr>
              <a:t> </a:t>
            </a:r>
            <a:r>
              <a:rPr lang="en-US" altLang="en-US" sz="3200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Segoe UI Semilight" panose="020B0402040204020203" pitchFamily="34" charset="0"/>
              </a:rPr>
              <a:t>tính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+mn-lt"/>
                <a:cs typeface="Segoe UI Semilight" panose="020B0402040204020203" pitchFamily="34" charset="0"/>
              </a:rPr>
              <a:t> </a:t>
            </a:r>
            <a:r>
              <a:rPr lang="en-US" altLang="en-US" sz="3200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Segoe UI Semilight" panose="020B0402040204020203" pitchFamily="34" charset="0"/>
              </a:rPr>
              <a:t>cần</a:t>
            </a: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+mn-lt"/>
                <a:cs typeface="Segoe UI Semilight" panose="020B0402040204020203" pitchFamily="34" charset="0"/>
              </a:rPr>
              <a:t>: </a:t>
            </a:r>
            <a:endParaRPr lang="en-US" altLang="en-US" sz="3200" dirty="0" smtClean="0">
              <a:solidFill>
                <a:schemeClr val="accent2">
                  <a:lumMod val="75000"/>
                </a:schemeClr>
              </a:solidFill>
              <a:latin typeface="+mn-lt"/>
              <a:cs typeface="Segoe UI Semilight" panose="020B0402040204020203" pitchFamily="34" charset="0"/>
            </a:endParaRPr>
          </a:p>
          <a:p>
            <a:pPr algn="just">
              <a:defRPr/>
            </a:pPr>
            <a:r>
              <a:rPr lang="en-US" altLang="en-US" sz="3200" b="1" dirty="0" smtClean="0">
                <a:solidFill>
                  <a:schemeClr val="accent2"/>
                </a:solidFill>
                <a:latin typeface="+mn-lt"/>
                <a:cs typeface="Segoe UI Semilight" panose="020B0402040204020203" pitchFamily="34" charset="0"/>
              </a:rPr>
              <a:t>-</a:t>
            </a:r>
            <a:r>
              <a:rPr lang="en-US" altLang="en-US" sz="3200" b="1" dirty="0" err="1" smtClean="0">
                <a:solidFill>
                  <a:schemeClr val="accent2"/>
                </a:solidFill>
                <a:latin typeface="+mn-lt"/>
                <a:cs typeface="Segoe UI Semilight" panose="020B0402040204020203" pitchFamily="34" charset="0"/>
              </a:rPr>
              <a:t>Biến</a:t>
            </a:r>
            <a:r>
              <a:rPr lang="en-US" altLang="en-US" sz="3200" b="1" dirty="0" smtClean="0">
                <a:solidFill>
                  <a:schemeClr val="accent2"/>
                </a:solidFill>
                <a:latin typeface="+mn-lt"/>
                <a:cs typeface="Segoe UI Semilight" panose="020B0402040204020203" pitchFamily="34" charset="0"/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  <a:latin typeface="+mn-lt"/>
                <a:cs typeface="Segoe UI Semilight" panose="020B0402040204020203" pitchFamily="34" charset="0"/>
              </a:rPr>
              <a:t>đổi</a:t>
            </a:r>
            <a:r>
              <a:rPr lang="en-US" altLang="en-US" sz="3200" b="1" dirty="0">
                <a:solidFill>
                  <a:schemeClr val="accent2"/>
                </a:solidFill>
                <a:latin typeface="+mn-lt"/>
                <a:cs typeface="Segoe UI Semilight" panose="020B0402040204020203" pitchFamily="34" charset="0"/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  <a:latin typeface="+mn-lt"/>
                <a:cs typeface="Segoe UI Semilight" panose="020B0402040204020203" pitchFamily="34" charset="0"/>
              </a:rPr>
              <a:t>thông</a:t>
            </a:r>
            <a:r>
              <a:rPr lang="en-US" altLang="en-US" sz="3200" b="1" dirty="0">
                <a:solidFill>
                  <a:schemeClr val="accent2"/>
                </a:solidFill>
                <a:latin typeface="+mn-lt"/>
                <a:cs typeface="Segoe UI Semilight" panose="020B0402040204020203" pitchFamily="34" charset="0"/>
              </a:rPr>
              <a:t> tin </a:t>
            </a:r>
            <a:r>
              <a:rPr lang="en-US" altLang="en-US" sz="3200" b="1" dirty="0" err="1">
                <a:solidFill>
                  <a:schemeClr val="accent2"/>
                </a:solidFill>
                <a:latin typeface="+mn-lt"/>
                <a:cs typeface="Segoe UI Semilight" panose="020B0402040204020203" pitchFamily="34" charset="0"/>
              </a:rPr>
              <a:t>đưa</a:t>
            </a:r>
            <a:r>
              <a:rPr lang="en-US" altLang="en-US" sz="3200" b="1" dirty="0">
                <a:solidFill>
                  <a:schemeClr val="accent2"/>
                </a:solidFill>
                <a:latin typeface="+mn-lt"/>
                <a:cs typeface="Segoe UI Semilight" panose="020B0402040204020203" pitchFamily="34" charset="0"/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  <a:latin typeface="+mn-lt"/>
                <a:cs typeface="Segoe UI Semilight" panose="020B0402040204020203" pitchFamily="34" charset="0"/>
              </a:rPr>
              <a:t>vào</a:t>
            </a:r>
            <a:r>
              <a:rPr lang="en-US" altLang="en-US" sz="3200" b="1" dirty="0">
                <a:solidFill>
                  <a:schemeClr val="accent2"/>
                </a:solidFill>
                <a:latin typeface="+mn-lt"/>
                <a:cs typeface="Segoe UI Semilight" panose="020B0402040204020203" pitchFamily="34" charset="0"/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  <a:latin typeface="+mn-lt"/>
                <a:cs typeface="Segoe UI Semilight" panose="020B0402040204020203" pitchFamily="34" charset="0"/>
              </a:rPr>
              <a:t>máy</a:t>
            </a:r>
            <a:r>
              <a:rPr lang="en-US" altLang="en-US" sz="3200" b="1" dirty="0">
                <a:solidFill>
                  <a:schemeClr val="accent2"/>
                </a:solidFill>
                <a:latin typeface="+mn-lt"/>
                <a:cs typeface="Segoe UI Semilight" panose="020B0402040204020203" pitchFamily="34" charset="0"/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  <a:latin typeface="+mn-lt"/>
                <a:cs typeface="Segoe UI Semilight" panose="020B0402040204020203" pitchFamily="34" charset="0"/>
              </a:rPr>
              <a:t>tính</a:t>
            </a:r>
            <a:r>
              <a:rPr lang="en-US" altLang="en-US" sz="3200" b="1" dirty="0">
                <a:solidFill>
                  <a:schemeClr val="accent2"/>
                </a:solidFill>
                <a:latin typeface="+mn-lt"/>
                <a:cs typeface="Segoe UI Semilight" panose="020B0402040204020203" pitchFamily="34" charset="0"/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  <a:latin typeface="+mn-lt"/>
                <a:cs typeface="Segoe UI Semilight" panose="020B0402040204020203" pitchFamily="34" charset="0"/>
              </a:rPr>
              <a:t>thành</a:t>
            </a:r>
            <a:r>
              <a:rPr lang="en-US" altLang="en-US" sz="3200" b="1" dirty="0">
                <a:solidFill>
                  <a:schemeClr val="accent2"/>
                </a:solidFill>
                <a:latin typeface="+mn-lt"/>
                <a:cs typeface="Segoe UI Semilight" panose="020B0402040204020203" pitchFamily="34" charset="0"/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  <a:latin typeface="+mn-lt"/>
                <a:cs typeface="Segoe UI Semilight" panose="020B0402040204020203" pitchFamily="34" charset="0"/>
              </a:rPr>
              <a:t>dãy</a:t>
            </a:r>
            <a:r>
              <a:rPr lang="en-US" altLang="en-US" sz="3200" b="1" dirty="0">
                <a:solidFill>
                  <a:schemeClr val="accent2"/>
                </a:solidFill>
                <a:latin typeface="+mn-lt"/>
                <a:cs typeface="Segoe UI Semilight" panose="020B0402040204020203" pitchFamily="34" charset="0"/>
              </a:rPr>
              <a:t> bit</a:t>
            </a:r>
            <a:r>
              <a:rPr lang="en-US" altLang="en-US" sz="3200" b="1" dirty="0" smtClean="0">
                <a:solidFill>
                  <a:schemeClr val="accent2"/>
                </a:solidFill>
                <a:latin typeface="+mn-lt"/>
                <a:cs typeface="Segoe UI Semilight" panose="020B0402040204020203" pitchFamily="34" charset="0"/>
              </a:rPr>
              <a:t>.</a:t>
            </a:r>
          </a:p>
          <a:p>
            <a:pPr algn="just">
              <a:defRPr/>
            </a:pPr>
            <a:r>
              <a:rPr lang="en-US" altLang="en-US" sz="3200" b="1" dirty="0" smtClean="0">
                <a:solidFill>
                  <a:schemeClr val="accent2"/>
                </a:solidFill>
                <a:latin typeface="+mn-lt"/>
                <a:cs typeface="Segoe UI Semilight" panose="020B0402040204020203" pitchFamily="34" charset="0"/>
              </a:rPr>
              <a:t>-</a:t>
            </a:r>
            <a:r>
              <a:rPr lang="en-US" altLang="en-US" sz="3200" b="1" dirty="0" err="1" smtClean="0">
                <a:solidFill>
                  <a:schemeClr val="accent2"/>
                </a:solidFill>
                <a:latin typeface="+mn-lt"/>
                <a:cs typeface="Segoe UI Semilight" panose="020B0402040204020203" pitchFamily="34" charset="0"/>
              </a:rPr>
              <a:t>Biến</a:t>
            </a:r>
            <a:r>
              <a:rPr lang="en-US" altLang="en-US" sz="3200" b="1" dirty="0" smtClean="0">
                <a:solidFill>
                  <a:schemeClr val="accent2"/>
                </a:solidFill>
                <a:latin typeface="+mn-lt"/>
                <a:cs typeface="Segoe UI Semilight" panose="020B0402040204020203" pitchFamily="34" charset="0"/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  <a:latin typeface="+mn-lt"/>
                <a:cs typeface="Segoe UI Semilight" panose="020B0402040204020203" pitchFamily="34" charset="0"/>
              </a:rPr>
              <a:t>đổi</a:t>
            </a:r>
            <a:r>
              <a:rPr lang="en-US" altLang="en-US" sz="3200" b="1" dirty="0">
                <a:solidFill>
                  <a:schemeClr val="accent2"/>
                </a:solidFill>
                <a:latin typeface="+mn-lt"/>
                <a:cs typeface="Segoe UI Semilight" panose="020B0402040204020203" pitchFamily="34" charset="0"/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  <a:latin typeface="+mn-lt"/>
                <a:cs typeface="Segoe UI Semilight" panose="020B0402040204020203" pitchFamily="34" charset="0"/>
              </a:rPr>
              <a:t>thông</a:t>
            </a:r>
            <a:r>
              <a:rPr lang="en-US" altLang="en-US" sz="3200" b="1" dirty="0">
                <a:solidFill>
                  <a:schemeClr val="accent2"/>
                </a:solidFill>
                <a:latin typeface="+mn-lt"/>
                <a:cs typeface="Segoe UI Semilight" panose="020B0402040204020203" pitchFamily="34" charset="0"/>
              </a:rPr>
              <a:t> tin </a:t>
            </a:r>
            <a:r>
              <a:rPr lang="en-US" altLang="en-US" sz="3200" b="1" dirty="0" err="1">
                <a:solidFill>
                  <a:schemeClr val="accent2"/>
                </a:solidFill>
                <a:latin typeface="+mn-lt"/>
                <a:cs typeface="Segoe UI Semilight" panose="020B0402040204020203" pitchFamily="34" charset="0"/>
              </a:rPr>
              <a:t>lưu</a:t>
            </a:r>
            <a:r>
              <a:rPr lang="en-US" altLang="en-US" sz="3200" b="1" dirty="0">
                <a:solidFill>
                  <a:schemeClr val="accent2"/>
                </a:solidFill>
                <a:latin typeface="+mn-lt"/>
                <a:cs typeface="Segoe UI Semilight" panose="020B0402040204020203" pitchFamily="34" charset="0"/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  <a:latin typeface="+mn-lt"/>
                <a:cs typeface="Segoe UI Semilight" panose="020B0402040204020203" pitchFamily="34" charset="0"/>
              </a:rPr>
              <a:t>trữ</a:t>
            </a:r>
            <a:r>
              <a:rPr lang="en-US" altLang="en-US" sz="3200" b="1" dirty="0">
                <a:solidFill>
                  <a:schemeClr val="accent2"/>
                </a:solidFill>
                <a:latin typeface="+mn-lt"/>
                <a:cs typeface="Segoe UI Semilight" panose="020B0402040204020203" pitchFamily="34" charset="0"/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  <a:latin typeface="+mn-lt"/>
                <a:cs typeface="Segoe UI Semilight" panose="020B0402040204020203" pitchFamily="34" charset="0"/>
              </a:rPr>
              <a:t>dưới</a:t>
            </a:r>
            <a:r>
              <a:rPr lang="en-US" altLang="en-US" sz="3200" b="1" dirty="0">
                <a:solidFill>
                  <a:schemeClr val="accent2"/>
                </a:solidFill>
                <a:latin typeface="+mn-lt"/>
                <a:cs typeface="Segoe UI Semilight" panose="020B0402040204020203" pitchFamily="34" charset="0"/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  <a:latin typeface="+mn-lt"/>
                <a:cs typeface="Segoe UI Semilight" panose="020B0402040204020203" pitchFamily="34" charset="0"/>
              </a:rPr>
              <a:t>dạng</a:t>
            </a:r>
            <a:r>
              <a:rPr lang="en-US" altLang="en-US" sz="3200" b="1" dirty="0">
                <a:solidFill>
                  <a:schemeClr val="accent2"/>
                </a:solidFill>
                <a:latin typeface="+mn-lt"/>
                <a:cs typeface="Segoe UI Semilight" panose="020B0402040204020203" pitchFamily="34" charset="0"/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  <a:latin typeface="+mn-lt"/>
                <a:cs typeface="Segoe UI Semilight" panose="020B0402040204020203" pitchFamily="34" charset="0"/>
              </a:rPr>
              <a:t>dãy</a:t>
            </a:r>
            <a:r>
              <a:rPr lang="en-US" altLang="en-US" sz="3200" b="1" dirty="0">
                <a:solidFill>
                  <a:schemeClr val="accent2"/>
                </a:solidFill>
                <a:latin typeface="+mn-lt"/>
                <a:cs typeface="Segoe UI Semilight" panose="020B0402040204020203" pitchFamily="34" charset="0"/>
              </a:rPr>
              <a:t> bit </a:t>
            </a:r>
            <a:r>
              <a:rPr lang="en-US" altLang="en-US" sz="3200" b="1" dirty="0" err="1">
                <a:solidFill>
                  <a:schemeClr val="accent2"/>
                </a:solidFill>
                <a:latin typeface="+mn-lt"/>
                <a:cs typeface="Segoe UI Semilight" panose="020B0402040204020203" pitchFamily="34" charset="0"/>
              </a:rPr>
              <a:t>thành</a:t>
            </a:r>
            <a:r>
              <a:rPr lang="en-US" altLang="en-US" sz="3200" b="1" dirty="0">
                <a:solidFill>
                  <a:schemeClr val="accent2"/>
                </a:solidFill>
                <a:latin typeface="+mn-lt"/>
                <a:cs typeface="Segoe UI Semilight" panose="020B0402040204020203" pitchFamily="34" charset="0"/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  <a:latin typeface="+mn-lt"/>
                <a:cs typeface="Segoe UI Semilight" panose="020B0402040204020203" pitchFamily="34" charset="0"/>
              </a:rPr>
              <a:t>các</a:t>
            </a:r>
            <a:r>
              <a:rPr lang="en-US" altLang="en-US" sz="3200" b="1" dirty="0">
                <a:solidFill>
                  <a:schemeClr val="accent2"/>
                </a:solidFill>
                <a:latin typeface="+mn-lt"/>
                <a:cs typeface="Segoe UI Semilight" panose="020B0402040204020203" pitchFamily="34" charset="0"/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  <a:latin typeface="+mn-lt"/>
                <a:cs typeface="Segoe UI Semilight" panose="020B0402040204020203" pitchFamily="34" charset="0"/>
              </a:rPr>
              <a:t>dạng</a:t>
            </a:r>
            <a:r>
              <a:rPr lang="en-US" altLang="en-US" sz="3200" b="1" dirty="0">
                <a:solidFill>
                  <a:schemeClr val="accent2"/>
                </a:solidFill>
                <a:latin typeface="+mn-lt"/>
                <a:cs typeface="Segoe UI Semilight" panose="020B0402040204020203" pitchFamily="34" charset="0"/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  <a:latin typeface="+mn-lt"/>
                <a:cs typeface="Segoe UI Semilight" panose="020B0402040204020203" pitchFamily="34" charset="0"/>
              </a:rPr>
              <a:t>thông</a:t>
            </a:r>
            <a:r>
              <a:rPr lang="en-US" altLang="en-US" sz="3200" b="1" dirty="0">
                <a:solidFill>
                  <a:schemeClr val="accent2"/>
                </a:solidFill>
                <a:latin typeface="+mn-lt"/>
                <a:cs typeface="Segoe UI Semilight" panose="020B0402040204020203" pitchFamily="34" charset="0"/>
              </a:rPr>
              <a:t> tin </a:t>
            </a:r>
            <a:r>
              <a:rPr lang="en-US" altLang="en-US" sz="3200" b="1" dirty="0" err="1">
                <a:solidFill>
                  <a:schemeClr val="accent2"/>
                </a:solidFill>
                <a:latin typeface="+mn-lt"/>
                <a:cs typeface="Segoe UI Semilight" panose="020B0402040204020203" pitchFamily="34" charset="0"/>
              </a:rPr>
              <a:t>cơ</a:t>
            </a:r>
            <a:r>
              <a:rPr lang="en-US" altLang="en-US" sz="3200" b="1" dirty="0">
                <a:solidFill>
                  <a:schemeClr val="accent2"/>
                </a:solidFill>
                <a:latin typeface="+mn-lt"/>
                <a:cs typeface="Segoe UI Semilight" panose="020B0402040204020203" pitchFamily="34" charset="0"/>
              </a:rPr>
              <a:t> </a:t>
            </a:r>
            <a:r>
              <a:rPr lang="en-US" altLang="en-US" sz="3200" b="1" dirty="0" err="1">
                <a:solidFill>
                  <a:schemeClr val="accent2"/>
                </a:solidFill>
                <a:latin typeface="+mn-lt"/>
                <a:cs typeface="Segoe UI Semilight" panose="020B0402040204020203" pitchFamily="34" charset="0"/>
              </a:rPr>
              <a:t>bản</a:t>
            </a:r>
            <a:r>
              <a:rPr lang="en-US" altLang="en-US" sz="3200" b="1" dirty="0">
                <a:solidFill>
                  <a:schemeClr val="accent2"/>
                </a:solidFill>
                <a:latin typeface="+mn-lt"/>
                <a:cs typeface="Segoe UI Semilight" panose="020B0402040204020203" pitchFamily="34" charset="0"/>
              </a:rPr>
              <a:t>.</a:t>
            </a:r>
            <a:endParaRPr lang="en-US" altLang="en-US" sz="3200" dirty="0">
              <a:solidFill>
                <a:schemeClr val="accent2"/>
              </a:solidFill>
              <a:latin typeface="+mn-lt"/>
              <a:cs typeface="Segoe UI Semilight" panose="020B0402040204020203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5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2" grpId="0" animBg="1"/>
      <p:bldP spid="165892" grpId="1" animBg="1"/>
      <p:bldP spid="165893" grpId="0"/>
      <p:bldP spid="165894" grpId="0" animBg="1"/>
      <p:bldP spid="165894" grpId="1" animBg="1"/>
      <p:bldP spid="16589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solidFill>
                  <a:srgbClr val="FFABAB"/>
                </a:solidFill>
              </a:rPr>
              <a:t>GV: Võ Nhật Trường</a:t>
            </a:r>
          </a:p>
        </p:txBody>
      </p:sp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323850" y="1674813"/>
            <a:ext cx="1046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Palatino Linotype" panose="02040502050505030304" pitchFamily="18" charset="0"/>
              </a:rPr>
              <a:t>Ví dụ:</a:t>
            </a:r>
          </a:p>
        </p:txBody>
      </p:sp>
      <p:graphicFrame>
        <p:nvGraphicFramePr>
          <p:cNvPr id="5" name="Group 173"/>
          <p:cNvGraphicFramePr>
            <a:graphicFrameLocks noGrp="1"/>
          </p:cNvGraphicFramePr>
          <p:nvPr/>
        </p:nvGraphicFramePr>
        <p:xfrm>
          <a:off x="914400" y="4111625"/>
          <a:ext cx="7620000" cy="2593975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xmlns="" val="293665878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779552030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xmlns="" val="3699807074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Khóa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Khóa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Ý nghĩa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8204115"/>
                  </a:ext>
                </a:extLst>
              </a:tr>
              <a:tr h="5302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Bật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Bật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Cả 2 đèn đều sáng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1742494"/>
                  </a:ext>
                </a:extLst>
              </a:tr>
              <a:tr h="5302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Bật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Tắt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Chỉ đèn A sáng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2308207"/>
                  </a:ext>
                </a:extLst>
              </a:tr>
              <a:tr h="5302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Tắt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Bật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Chỉ đèn B sáng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5072966"/>
                  </a:ext>
                </a:extLst>
              </a:tr>
              <a:tr h="5461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Tắt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Tắt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Cả</a:t>
                      </a:r>
                      <a:r>
                        <a:rPr kumimoji="1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2 </a:t>
                      </a:r>
                      <a:r>
                        <a:rPr kumimoji="1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kumimoji="1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sáng</a:t>
                      </a:r>
                      <a:endParaRPr kumimoji="1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1988583"/>
                  </a:ext>
                </a:extLst>
              </a:tr>
            </a:tbl>
          </a:graphicData>
        </a:graphic>
      </p:graphicFrame>
      <p:grpSp>
        <p:nvGrpSpPr>
          <p:cNvPr id="6" name="Group 174"/>
          <p:cNvGrpSpPr>
            <a:grpSpLocks/>
          </p:cNvGrpSpPr>
          <p:nvPr/>
        </p:nvGrpSpPr>
        <p:grpSpPr bwMode="auto">
          <a:xfrm>
            <a:off x="3048000" y="1449388"/>
            <a:ext cx="3048000" cy="2587625"/>
            <a:chOff x="1776" y="962"/>
            <a:chExt cx="1920" cy="1630"/>
          </a:xfrm>
        </p:grpSpPr>
        <p:sp>
          <p:nvSpPr>
            <p:cNvPr id="45088" name="Text Box 144"/>
            <p:cNvSpPr txBox="1">
              <a:spLocks noChangeArrowheads="1"/>
            </p:cNvSpPr>
            <p:nvPr/>
          </p:nvSpPr>
          <p:spPr bwMode="auto">
            <a:xfrm>
              <a:off x="2832" y="972"/>
              <a:ext cx="5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b="1">
                  <a:latin typeface="Palatino Linotype" panose="02040502050505030304" pitchFamily="18" charset="0"/>
                </a:rPr>
                <a:t>Đèn A</a:t>
              </a:r>
            </a:p>
          </p:txBody>
        </p:sp>
        <p:sp>
          <p:nvSpPr>
            <p:cNvPr id="45089" name="Text Box 152"/>
            <p:cNvSpPr txBox="1">
              <a:spLocks noChangeArrowheads="1"/>
            </p:cNvSpPr>
            <p:nvPr/>
          </p:nvSpPr>
          <p:spPr bwMode="auto">
            <a:xfrm>
              <a:off x="1824" y="962"/>
              <a:ext cx="61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b="1">
                  <a:latin typeface="Palatino Linotype" panose="02040502050505030304" pitchFamily="18" charset="0"/>
                </a:rPr>
                <a:t>Khóa 1 </a:t>
              </a:r>
            </a:p>
          </p:txBody>
        </p:sp>
        <p:grpSp>
          <p:nvGrpSpPr>
            <p:cNvPr id="45090" name="Group 172"/>
            <p:cNvGrpSpPr>
              <a:grpSpLocks/>
            </p:cNvGrpSpPr>
            <p:nvPr/>
          </p:nvGrpSpPr>
          <p:grpSpPr bwMode="auto">
            <a:xfrm>
              <a:off x="1776" y="1171"/>
              <a:ext cx="1920" cy="1421"/>
              <a:chOff x="1776" y="1171"/>
              <a:chExt cx="1920" cy="1421"/>
            </a:xfrm>
          </p:grpSpPr>
          <p:sp>
            <p:nvSpPr>
              <p:cNvPr id="45091" name="Line 167"/>
              <p:cNvSpPr>
                <a:spLocks noChangeShapeType="1"/>
              </p:cNvSpPr>
              <p:nvPr/>
            </p:nvSpPr>
            <p:spPr bwMode="auto">
              <a:xfrm>
                <a:off x="2592" y="240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3366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45092" name="Line 168"/>
              <p:cNvSpPr>
                <a:spLocks noChangeShapeType="1"/>
              </p:cNvSpPr>
              <p:nvPr/>
            </p:nvSpPr>
            <p:spPr bwMode="auto">
              <a:xfrm>
                <a:off x="2736" y="240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3366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grpSp>
            <p:nvGrpSpPr>
              <p:cNvPr id="45093" name="Group 171"/>
              <p:cNvGrpSpPr>
                <a:grpSpLocks/>
              </p:cNvGrpSpPr>
              <p:nvPr/>
            </p:nvGrpSpPr>
            <p:grpSpPr bwMode="auto">
              <a:xfrm>
                <a:off x="1776" y="1171"/>
                <a:ext cx="1920" cy="1373"/>
                <a:chOff x="1776" y="1162"/>
                <a:chExt cx="1920" cy="1373"/>
              </a:xfrm>
            </p:grpSpPr>
            <p:sp>
              <p:nvSpPr>
                <p:cNvPr id="45094" name="AutoShape 143"/>
                <p:cNvSpPr>
                  <a:spLocks noChangeArrowheads="1"/>
                </p:cNvSpPr>
                <p:nvPr/>
              </p:nvSpPr>
              <p:spPr bwMode="auto">
                <a:xfrm>
                  <a:off x="2640" y="1162"/>
                  <a:ext cx="192" cy="192"/>
                </a:xfrm>
                <a:prstGeom prst="flowChartSummingJunction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latin typeface="Palatino Linotype" panose="02040502050505030304" pitchFamily="18" charset="0"/>
                  </a:endParaRPr>
                </a:p>
              </p:txBody>
            </p:sp>
            <p:sp>
              <p:nvSpPr>
                <p:cNvPr id="45095" name="Line 145"/>
                <p:cNvSpPr>
                  <a:spLocks noChangeShapeType="1"/>
                </p:cNvSpPr>
                <p:nvPr/>
              </p:nvSpPr>
              <p:spPr bwMode="auto">
                <a:xfrm>
                  <a:off x="1776" y="1258"/>
                  <a:ext cx="0" cy="1248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3366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/>
                <a:lstStyle/>
                <a:p>
                  <a:endParaRPr lang="en-US"/>
                </a:p>
              </p:txBody>
            </p:sp>
            <p:sp>
              <p:nvSpPr>
                <p:cNvPr id="45096" name="Line 147"/>
                <p:cNvSpPr>
                  <a:spLocks noChangeShapeType="1"/>
                </p:cNvSpPr>
                <p:nvPr/>
              </p:nvSpPr>
              <p:spPr bwMode="auto">
                <a:xfrm>
                  <a:off x="3696" y="1258"/>
                  <a:ext cx="0" cy="1248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3366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/>
                <a:lstStyle/>
                <a:p>
                  <a:endParaRPr lang="en-US"/>
                </a:p>
              </p:txBody>
            </p:sp>
            <p:sp>
              <p:nvSpPr>
                <p:cNvPr id="45097" name="Line 148"/>
                <p:cNvSpPr>
                  <a:spLocks noChangeShapeType="1"/>
                </p:cNvSpPr>
                <p:nvPr/>
              </p:nvSpPr>
              <p:spPr bwMode="auto">
                <a:xfrm>
                  <a:off x="2832" y="125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3366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/>
                <a:lstStyle/>
                <a:p>
                  <a:endParaRPr lang="en-US"/>
                </a:p>
              </p:txBody>
            </p:sp>
            <p:sp>
              <p:nvSpPr>
                <p:cNvPr id="45098" name="Line 149"/>
                <p:cNvSpPr>
                  <a:spLocks noChangeShapeType="1"/>
                </p:cNvSpPr>
                <p:nvPr/>
              </p:nvSpPr>
              <p:spPr bwMode="auto">
                <a:xfrm>
                  <a:off x="1776" y="1258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3366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/>
                <a:lstStyle/>
                <a:p>
                  <a:endParaRPr lang="en-US"/>
                </a:p>
              </p:txBody>
            </p:sp>
            <p:sp>
              <p:nvSpPr>
                <p:cNvPr id="45099" name="Line 150"/>
                <p:cNvSpPr>
                  <a:spLocks noChangeShapeType="1"/>
                </p:cNvSpPr>
                <p:nvPr/>
              </p:nvSpPr>
              <p:spPr bwMode="auto">
                <a:xfrm>
                  <a:off x="2448" y="125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3366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/>
                <a:lstStyle/>
                <a:p>
                  <a:endParaRPr lang="en-US"/>
                </a:p>
              </p:txBody>
            </p:sp>
            <p:sp>
              <p:nvSpPr>
                <p:cNvPr id="45100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2352" y="116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3366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/>
                <a:lstStyle/>
                <a:p>
                  <a:endParaRPr lang="en-US"/>
                </a:p>
              </p:txBody>
            </p:sp>
            <p:sp>
              <p:nvSpPr>
                <p:cNvPr id="45101" name="AutoShape 153"/>
                <p:cNvSpPr>
                  <a:spLocks noChangeArrowheads="1"/>
                </p:cNvSpPr>
                <p:nvPr/>
              </p:nvSpPr>
              <p:spPr bwMode="auto">
                <a:xfrm>
                  <a:off x="2640" y="1738"/>
                  <a:ext cx="192" cy="192"/>
                </a:xfrm>
                <a:prstGeom prst="flowChartSummingJunction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latin typeface="Palatino Linotype" panose="02040502050505030304" pitchFamily="18" charset="0"/>
                  </a:endParaRPr>
                </a:p>
              </p:txBody>
            </p:sp>
            <p:sp>
              <p:nvSpPr>
                <p:cNvPr id="45102" name="Line 154"/>
                <p:cNvSpPr>
                  <a:spLocks noChangeShapeType="1"/>
                </p:cNvSpPr>
                <p:nvPr/>
              </p:nvSpPr>
              <p:spPr bwMode="auto">
                <a:xfrm>
                  <a:off x="2832" y="1834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3366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/>
                <a:lstStyle/>
                <a:p>
                  <a:endParaRPr lang="en-US"/>
                </a:p>
              </p:txBody>
            </p:sp>
            <p:sp>
              <p:nvSpPr>
                <p:cNvPr id="45103" name="Line 155"/>
                <p:cNvSpPr>
                  <a:spLocks noChangeShapeType="1"/>
                </p:cNvSpPr>
                <p:nvPr/>
              </p:nvSpPr>
              <p:spPr bwMode="auto">
                <a:xfrm>
                  <a:off x="1776" y="1834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3366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/>
                <a:lstStyle/>
                <a:p>
                  <a:endParaRPr lang="en-US"/>
                </a:p>
              </p:txBody>
            </p:sp>
            <p:sp>
              <p:nvSpPr>
                <p:cNvPr id="45104" name="Line 156"/>
                <p:cNvSpPr>
                  <a:spLocks noChangeShapeType="1"/>
                </p:cNvSpPr>
                <p:nvPr/>
              </p:nvSpPr>
              <p:spPr bwMode="auto">
                <a:xfrm>
                  <a:off x="2448" y="183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3366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/>
                <a:lstStyle/>
                <a:p>
                  <a:endParaRPr lang="en-US"/>
                </a:p>
              </p:txBody>
            </p:sp>
            <p:sp>
              <p:nvSpPr>
                <p:cNvPr id="45105" name="Line 157"/>
                <p:cNvSpPr>
                  <a:spLocks noChangeShapeType="1"/>
                </p:cNvSpPr>
                <p:nvPr/>
              </p:nvSpPr>
              <p:spPr bwMode="auto">
                <a:xfrm flipV="1">
                  <a:off x="2352" y="1738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3366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/>
                <a:lstStyle/>
                <a:p>
                  <a:endParaRPr lang="en-US"/>
                </a:p>
              </p:txBody>
            </p:sp>
            <p:sp>
              <p:nvSpPr>
                <p:cNvPr id="45106" name="Text Box 158"/>
                <p:cNvSpPr txBox="1">
                  <a:spLocks noChangeArrowheads="1"/>
                </p:cNvSpPr>
                <p:nvPr/>
              </p:nvSpPr>
              <p:spPr bwMode="auto">
                <a:xfrm>
                  <a:off x="1824" y="1538"/>
                  <a:ext cx="611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800" b="1">
                      <a:latin typeface="Palatino Linotype" panose="02040502050505030304" pitchFamily="18" charset="0"/>
                    </a:rPr>
                    <a:t>Khóa 2 </a:t>
                  </a:r>
                </a:p>
              </p:txBody>
            </p:sp>
            <p:sp>
              <p:nvSpPr>
                <p:cNvPr id="45107" name="Text Box 159"/>
                <p:cNvSpPr txBox="1">
                  <a:spLocks noChangeArrowheads="1"/>
                </p:cNvSpPr>
                <p:nvPr/>
              </p:nvSpPr>
              <p:spPr bwMode="auto">
                <a:xfrm>
                  <a:off x="2832" y="1586"/>
                  <a:ext cx="527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800" b="1">
                      <a:latin typeface="Palatino Linotype" panose="02040502050505030304" pitchFamily="18" charset="0"/>
                    </a:rPr>
                    <a:t>Đèn B</a:t>
                  </a:r>
                </a:p>
              </p:txBody>
            </p:sp>
            <p:sp>
              <p:nvSpPr>
                <p:cNvPr id="45108" name="Line 165"/>
                <p:cNvSpPr>
                  <a:spLocks noChangeShapeType="1"/>
                </p:cNvSpPr>
                <p:nvPr/>
              </p:nvSpPr>
              <p:spPr bwMode="auto">
                <a:xfrm>
                  <a:off x="1776" y="2496"/>
                  <a:ext cx="81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3366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/>
                <a:lstStyle/>
                <a:p>
                  <a:endParaRPr lang="en-US"/>
                </a:p>
              </p:txBody>
            </p:sp>
            <p:sp>
              <p:nvSpPr>
                <p:cNvPr id="45109" name="Line 166"/>
                <p:cNvSpPr>
                  <a:spLocks noChangeShapeType="1"/>
                </p:cNvSpPr>
                <p:nvPr/>
              </p:nvSpPr>
              <p:spPr bwMode="auto">
                <a:xfrm>
                  <a:off x="2736" y="2496"/>
                  <a:ext cx="96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3366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/>
                <a:lstStyle/>
                <a:p>
                  <a:endParaRPr lang="en-US"/>
                </a:p>
              </p:txBody>
            </p:sp>
            <p:sp>
              <p:nvSpPr>
                <p:cNvPr id="45110" name="Text Box 169"/>
                <p:cNvSpPr txBox="1">
                  <a:spLocks noChangeArrowheads="1"/>
                </p:cNvSpPr>
                <p:nvPr/>
              </p:nvSpPr>
              <p:spPr bwMode="auto">
                <a:xfrm>
                  <a:off x="2736" y="2139"/>
                  <a:ext cx="201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3200" b="1">
                      <a:latin typeface="Palatino Linotype" panose="02040502050505030304" pitchFamily="18" charset="0"/>
                    </a:rPr>
                    <a:t>-</a:t>
                  </a:r>
                </a:p>
              </p:txBody>
            </p:sp>
            <p:sp>
              <p:nvSpPr>
                <p:cNvPr id="45111" name="Text Box 170"/>
                <p:cNvSpPr txBox="1">
                  <a:spLocks noChangeArrowheads="1"/>
                </p:cNvSpPr>
                <p:nvPr/>
              </p:nvSpPr>
              <p:spPr bwMode="auto">
                <a:xfrm>
                  <a:off x="2352" y="2208"/>
                  <a:ext cx="228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b="1">
                      <a:latin typeface="Palatino Linotype" panose="02040502050505030304" pitchFamily="18" charset="0"/>
                    </a:rPr>
                    <a:t>+</a:t>
                  </a:r>
                </a:p>
              </p:txBody>
            </p:sp>
          </p:grpSp>
        </p:grpSp>
      </p:grpSp>
      <p:sp>
        <p:nvSpPr>
          <p:cNvPr id="45087" name="Text Box 2"/>
          <p:cNvSpPr txBox="1">
            <a:spLocks noChangeArrowheads="1"/>
          </p:cNvSpPr>
          <p:nvPr/>
        </p:nvSpPr>
        <p:spPr bwMode="auto">
          <a:xfrm>
            <a:off x="304800" y="960438"/>
            <a:ext cx="632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3. Biểu diễn thông tin trong máy tính</a:t>
            </a:r>
            <a:r>
              <a:rPr lang="en-US" altLang="en-US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3429000" y="4603750"/>
            <a:ext cx="5105400" cy="501649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429000" y="5137151"/>
            <a:ext cx="5105400" cy="501649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3429000" y="5670551"/>
            <a:ext cx="5105400" cy="501649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429000" y="6203951"/>
            <a:ext cx="5105400" cy="501649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33" grpId="0" animBg="1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solidFill>
                  <a:srgbClr val="FFABAB"/>
                </a:solidFill>
              </a:rPr>
              <a:t>GV: Võ Nhật Trường</a:t>
            </a:r>
          </a:p>
        </p:txBody>
      </p:sp>
      <p:graphicFrame>
        <p:nvGraphicFramePr>
          <p:cNvPr id="4" name="Group 178"/>
          <p:cNvGraphicFramePr>
            <a:graphicFrameLocks noGrp="1"/>
          </p:cNvGraphicFramePr>
          <p:nvPr/>
        </p:nvGraphicFramePr>
        <p:xfrm>
          <a:off x="685800" y="4095750"/>
          <a:ext cx="7467600" cy="260985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xmlns="" val="1646402779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28865740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xmlns="" val="3817240400"/>
                    </a:ext>
                  </a:extLst>
                </a:gridCol>
              </a:tblGrid>
              <a:tr h="5302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Khóa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Khóa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Ý nghĩa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2227253"/>
                  </a:ext>
                </a:extLst>
              </a:tr>
              <a:tr h="4603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Bật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Bật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Cả 2 đèn đều sáng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435032"/>
                  </a:ext>
                </a:extLst>
              </a:tr>
              <a:tr h="5397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Bật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Tắt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Chỉ đèn A sáng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4086479"/>
                  </a:ext>
                </a:extLst>
              </a:tr>
              <a:tr h="533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Tắt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Bật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Chỉ đèn B sáng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305425"/>
                  </a:ext>
                </a:extLst>
              </a:tr>
              <a:tr h="5461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Tắt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Tắt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Cả</a:t>
                      </a:r>
                      <a:r>
                        <a:rPr kumimoji="1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2 </a:t>
                      </a:r>
                      <a:r>
                        <a:rPr kumimoji="1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kumimoji="1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sáng</a:t>
                      </a:r>
                      <a:endParaRPr kumimoji="1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2901387"/>
                  </a:ext>
                </a:extLst>
              </a:tr>
            </a:tbl>
          </a:graphicData>
        </a:graphic>
      </p:graphicFrame>
      <p:sp>
        <p:nvSpPr>
          <p:cNvPr id="5" name="Text Box 40"/>
          <p:cNvSpPr txBox="1">
            <a:spLocks noChangeArrowheads="1"/>
          </p:cNvSpPr>
          <p:nvPr/>
        </p:nvSpPr>
        <p:spPr bwMode="auto">
          <a:xfrm>
            <a:off x="3200400" y="4095750"/>
            <a:ext cx="3200400" cy="18542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>
            <a:prstShdw prst="shdw17" dist="17961" dir="2700000">
              <a:srgbClr val="00005C"/>
            </a:prstShdw>
          </a:effec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3200">
                <a:solidFill>
                  <a:srgbClr val="FF3300"/>
                </a:solidFill>
                <a:latin typeface="Palatino Linotype" panose="02040502050505030304" pitchFamily="18" charset="0"/>
              </a:rPr>
              <a:t>Quy ước: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3200">
                <a:solidFill>
                  <a:srgbClr val="FF3300"/>
                </a:solidFill>
                <a:latin typeface="Palatino Linotype" panose="02040502050505030304" pitchFamily="18" charset="0"/>
              </a:rPr>
              <a:t>    - Bật là 1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3200">
                <a:solidFill>
                  <a:srgbClr val="FF3300"/>
                </a:solidFill>
                <a:latin typeface="Palatino Linotype" panose="02040502050505030304" pitchFamily="18" charset="0"/>
              </a:rPr>
              <a:t>    - Tắt là 0</a:t>
            </a:r>
          </a:p>
        </p:txBody>
      </p:sp>
      <p:sp>
        <p:nvSpPr>
          <p:cNvPr id="6" name="Rectangle 41"/>
          <p:cNvSpPr>
            <a:spLocks noChangeArrowheads="1"/>
          </p:cNvSpPr>
          <p:nvPr/>
        </p:nvSpPr>
        <p:spPr bwMode="auto">
          <a:xfrm>
            <a:off x="838200" y="4648200"/>
            <a:ext cx="914400" cy="4381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99"/>
                </a:solidFill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7" name="Rectangle 44"/>
          <p:cNvSpPr>
            <a:spLocks noChangeArrowheads="1"/>
          </p:cNvSpPr>
          <p:nvPr/>
        </p:nvSpPr>
        <p:spPr bwMode="auto">
          <a:xfrm>
            <a:off x="838200" y="5181600"/>
            <a:ext cx="914400" cy="3619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99"/>
                </a:solidFill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8" name="Rectangle 45"/>
          <p:cNvSpPr>
            <a:spLocks noChangeArrowheads="1"/>
          </p:cNvSpPr>
          <p:nvPr/>
        </p:nvSpPr>
        <p:spPr bwMode="auto">
          <a:xfrm>
            <a:off x="838200" y="5695950"/>
            <a:ext cx="8382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99"/>
                </a:solidFill>
                <a:latin typeface="Palatino Linotype" panose="02040502050505030304" pitchFamily="18" charset="0"/>
              </a:rPr>
              <a:t>0</a:t>
            </a:r>
          </a:p>
        </p:txBody>
      </p:sp>
      <p:sp>
        <p:nvSpPr>
          <p:cNvPr id="9" name="Rectangle 46"/>
          <p:cNvSpPr>
            <a:spLocks noChangeArrowheads="1"/>
          </p:cNvSpPr>
          <p:nvPr/>
        </p:nvSpPr>
        <p:spPr bwMode="auto">
          <a:xfrm>
            <a:off x="838200" y="6229350"/>
            <a:ext cx="8382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99"/>
                </a:solidFill>
                <a:latin typeface="Palatino Linotype" panose="02040502050505030304" pitchFamily="18" charset="0"/>
              </a:rPr>
              <a:t>0</a:t>
            </a:r>
          </a:p>
        </p:txBody>
      </p:sp>
      <p:sp>
        <p:nvSpPr>
          <p:cNvPr id="12" name="Rectangle 47"/>
          <p:cNvSpPr>
            <a:spLocks noChangeArrowheads="1"/>
          </p:cNvSpPr>
          <p:nvPr/>
        </p:nvSpPr>
        <p:spPr bwMode="auto">
          <a:xfrm>
            <a:off x="2209800" y="4724400"/>
            <a:ext cx="762000" cy="3619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99"/>
                </a:solidFill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13" name="Rectangle 48"/>
          <p:cNvSpPr>
            <a:spLocks noChangeArrowheads="1"/>
          </p:cNvSpPr>
          <p:nvPr/>
        </p:nvSpPr>
        <p:spPr bwMode="auto">
          <a:xfrm>
            <a:off x="2209800" y="5162550"/>
            <a:ext cx="8382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99"/>
                </a:solidFill>
                <a:latin typeface="Palatino Linotype" panose="02040502050505030304" pitchFamily="18" charset="0"/>
              </a:rPr>
              <a:t>0</a:t>
            </a:r>
          </a:p>
        </p:txBody>
      </p:sp>
      <p:sp>
        <p:nvSpPr>
          <p:cNvPr id="14" name="Rectangle 49"/>
          <p:cNvSpPr>
            <a:spLocks noChangeArrowheads="1"/>
          </p:cNvSpPr>
          <p:nvPr/>
        </p:nvSpPr>
        <p:spPr bwMode="auto">
          <a:xfrm>
            <a:off x="2133600" y="5715000"/>
            <a:ext cx="909638" cy="3619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99"/>
                </a:solidFill>
                <a:latin typeface="Palatino Linotype" panose="02040502050505030304" pitchFamily="18" charset="0"/>
              </a:rPr>
              <a:t>1</a:t>
            </a:r>
          </a:p>
        </p:txBody>
      </p:sp>
      <p:sp>
        <p:nvSpPr>
          <p:cNvPr id="15" name="Rectangle 50"/>
          <p:cNvSpPr>
            <a:spLocks noChangeArrowheads="1"/>
          </p:cNvSpPr>
          <p:nvPr/>
        </p:nvSpPr>
        <p:spPr bwMode="auto">
          <a:xfrm>
            <a:off x="2209800" y="6229350"/>
            <a:ext cx="7620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99"/>
                </a:solidFill>
                <a:latin typeface="Palatino Linotype" panose="02040502050505030304" pitchFamily="18" charset="0"/>
              </a:rPr>
              <a:t>0</a:t>
            </a:r>
          </a:p>
        </p:txBody>
      </p:sp>
      <p:graphicFrame>
        <p:nvGraphicFramePr>
          <p:cNvPr id="16" name="Group 225"/>
          <p:cNvGraphicFramePr>
            <a:graphicFrameLocks noGrp="1"/>
          </p:cNvGraphicFramePr>
          <p:nvPr/>
        </p:nvGraphicFramePr>
        <p:xfrm>
          <a:off x="685800" y="4102100"/>
          <a:ext cx="2590800" cy="2584451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xmlns="" val="1913185096"/>
                    </a:ext>
                  </a:extLst>
                </a:gridCol>
              </a:tblGrid>
              <a:tr h="5222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Biểu diễn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1719597"/>
                  </a:ext>
                </a:extLst>
              </a:tr>
              <a:tr h="4683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9547090"/>
                  </a:ext>
                </a:extLst>
              </a:tr>
              <a:tr h="5461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6338000"/>
                  </a:ext>
                </a:extLst>
              </a:tr>
              <a:tr h="533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0422260"/>
                  </a:ext>
                </a:extLst>
              </a:tr>
              <a:tr h="5143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C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5798171"/>
                  </a:ext>
                </a:extLst>
              </a:tr>
            </a:tbl>
          </a:graphicData>
        </a:graphic>
      </p:graphicFrame>
      <p:sp>
        <p:nvSpPr>
          <p:cNvPr id="17" name="AutoShape 130"/>
          <p:cNvSpPr>
            <a:spLocks noChangeArrowheads="1"/>
          </p:cNvSpPr>
          <p:nvPr/>
        </p:nvSpPr>
        <p:spPr bwMode="auto">
          <a:xfrm>
            <a:off x="4216400" y="1236663"/>
            <a:ext cx="5308599" cy="2389406"/>
          </a:xfrm>
          <a:prstGeom prst="cloudCallout">
            <a:avLst>
              <a:gd name="adj1" fmla="val -73805"/>
              <a:gd name="adj2" fmla="val 7692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Quy</a:t>
            </a:r>
            <a:r>
              <a:rPr lang="en-US" altLang="en-US" sz="32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ước</a:t>
            </a:r>
            <a:r>
              <a:rPr lang="en-US" altLang="en-US" sz="32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cách</a:t>
            </a:r>
            <a:r>
              <a:rPr lang="en-US" altLang="en-US" sz="32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biểu</a:t>
            </a:r>
            <a:r>
              <a:rPr lang="en-US" altLang="en-US" sz="32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diễn</a:t>
            </a:r>
            <a:r>
              <a:rPr lang="en-US" altLang="en-US" sz="32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thông</a:t>
            </a:r>
            <a:r>
              <a:rPr lang="en-US" altLang="en-US" sz="3200" dirty="0">
                <a:solidFill>
                  <a:srgbClr val="000000"/>
                </a:solidFill>
                <a:latin typeface="Palatino Linotype" panose="02040502050505030304" pitchFamily="18" charset="0"/>
              </a:rPr>
              <a:t> tin </a:t>
            </a:r>
            <a:r>
              <a:rPr lang="en-US" altLang="en-US" sz="32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trong</a:t>
            </a:r>
            <a:r>
              <a:rPr lang="en-US" altLang="en-US" sz="32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máy</a:t>
            </a:r>
            <a:r>
              <a:rPr lang="en-US" altLang="en-US" sz="32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tính</a:t>
            </a:r>
            <a:endParaRPr lang="en-US" altLang="en-US" sz="32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6133" name="Text Box 148"/>
          <p:cNvSpPr txBox="1">
            <a:spLocks noChangeArrowheads="1"/>
          </p:cNvSpPr>
          <p:nvPr/>
        </p:nvSpPr>
        <p:spPr bwMode="auto">
          <a:xfrm>
            <a:off x="152400" y="1428750"/>
            <a:ext cx="11128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 err="1">
                <a:latin typeface="+mn-lt"/>
              </a:rPr>
              <a:t>Ví</a:t>
            </a:r>
            <a:r>
              <a:rPr lang="en-US" altLang="en-US" sz="2400" b="1" dirty="0">
                <a:latin typeface="+mn-lt"/>
              </a:rPr>
              <a:t> </a:t>
            </a:r>
            <a:r>
              <a:rPr lang="en-US" altLang="en-US" sz="2400" b="1" dirty="0" err="1">
                <a:latin typeface="+mn-lt"/>
              </a:rPr>
              <a:t>dụ</a:t>
            </a:r>
            <a:r>
              <a:rPr lang="en-US" altLang="en-US" sz="2400" b="1" dirty="0">
                <a:latin typeface="+mn-lt"/>
              </a:rPr>
              <a:t>:</a:t>
            </a:r>
          </a:p>
        </p:txBody>
      </p:sp>
      <p:grpSp>
        <p:nvGrpSpPr>
          <p:cNvPr id="46134" name="Group 197"/>
          <p:cNvGrpSpPr>
            <a:grpSpLocks/>
          </p:cNvGrpSpPr>
          <p:nvPr/>
        </p:nvGrpSpPr>
        <p:grpSpPr bwMode="auto">
          <a:xfrm>
            <a:off x="1066800" y="1431925"/>
            <a:ext cx="3048000" cy="2587625"/>
            <a:chOff x="1776" y="962"/>
            <a:chExt cx="1920" cy="1630"/>
          </a:xfrm>
        </p:grpSpPr>
        <p:sp>
          <p:nvSpPr>
            <p:cNvPr id="46136" name="Text Box 198"/>
            <p:cNvSpPr txBox="1">
              <a:spLocks noChangeArrowheads="1"/>
            </p:cNvSpPr>
            <p:nvPr/>
          </p:nvSpPr>
          <p:spPr bwMode="auto">
            <a:xfrm>
              <a:off x="2832" y="972"/>
              <a:ext cx="5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b="1">
                  <a:latin typeface="Palatino Linotype" panose="02040502050505030304" pitchFamily="18" charset="0"/>
                </a:rPr>
                <a:t>Đèn A</a:t>
              </a:r>
            </a:p>
          </p:txBody>
        </p:sp>
        <p:sp>
          <p:nvSpPr>
            <p:cNvPr id="46137" name="Text Box 199"/>
            <p:cNvSpPr txBox="1">
              <a:spLocks noChangeArrowheads="1"/>
            </p:cNvSpPr>
            <p:nvPr/>
          </p:nvSpPr>
          <p:spPr bwMode="auto">
            <a:xfrm>
              <a:off x="1824" y="962"/>
              <a:ext cx="61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b="1">
                  <a:latin typeface="Palatino Linotype" panose="02040502050505030304" pitchFamily="18" charset="0"/>
                </a:rPr>
                <a:t>Khóa 1 </a:t>
              </a:r>
            </a:p>
          </p:txBody>
        </p:sp>
        <p:grpSp>
          <p:nvGrpSpPr>
            <p:cNvPr id="46138" name="Group 200"/>
            <p:cNvGrpSpPr>
              <a:grpSpLocks/>
            </p:cNvGrpSpPr>
            <p:nvPr/>
          </p:nvGrpSpPr>
          <p:grpSpPr bwMode="auto">
            <a:xfrm>
              <a:off x="1776" y="1171"/>
              <a:ext cx="1920" cy="1421"/>
              <a:chOff x="1776" y="1171"/>
              <a:chExt cx="1920" cy="1421"/>
            </a:xfrm>
          </p:grpSpPr>
          <p:sp>
            <p:nvSpPr>
              <p:cNvPr id="46139" name="Line 201"/>
              <p:cNvSpPr>
                <a:spLocks noChangeShapeType="1"/>
              </p:cNvSpPr>
              <p:nvPr/>
            </p:nvSpPr>
            <p:spPr bwMode="auto">
              <a:xfrm>
                <a:off x="2592" y="240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3366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sp>
            <p:nvSpPr>
              <p:cNvPr id="46140" name="Line 202"/>
              <p:cNvSpPr>
                <a:spLocks noChangeShapeType="1"/>
              </p:cNvSpPr>
              <p:nvPr/>
            </p:nvSpPr>
            <p:spPr bwMode="auto">
              <a:xfrm>
                <a:off x="2736" y="240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3366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/>
              <a:p>
                <a:endParaRPr lang="en-US"/>
              </a:p>
            </p:txBody>
          </p:sp>
          <p:grpSp>
            <p:nvGrpSpPr>
              <p:cNvPr id="46141" name="Group 203"/>
              <p:cNvGrpSpPr>
                <a:grpSpLocks/>
              </p:cNvGrpSpPr>
              <p:nvPr/>
            </p:nvGrpSpPr>
            <p:grpSpPr bwMode="auto">
              <a:xfrm>
                <a:off x="1776" y="1171"/>
                <a:ext cx="1920" cy="1373"/>
                <a:chOff x="1776" y="1162"/>
                <a:chExt cx="1920" cy="1373"/>
              </a:xfrm>
            </p:grpSpPr>
            <p:sp>
              <p:nvSpPr>
                <p:cNvPr id="46142" name="AutoShape 204"/>
                <p:cNvSpPr>
                  <a:spLocks noChangeArrowheads="1"/>
                </p:cNvSpPr>
                <p:nvPr/>
              </p:nvSpPr>
              <p:spPr bwMode="auto">
                <a:xfrm>
                  <a:off x="2640" y="1162"/>
                  <a:ext cx="192" cy="192"/>
                </a:xfrm>
                <a:prstGeom prst="flowChartSummingJunction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latin typeface="Palatino Linotype" panose="02040502050505030304" pitchFamily="18" charset="0"/>
                  </a:endParaRPr>
                </a:p>
              </p:txBody>
            </p:sp>
            <p:sp>
              <p:nvSpPr>
                <p:cNvPr id="46143" name="Line 205"/>
                <p:cNvSpPr>
                  <a:spLocks noChangeShapeType="1"/>
                </p:cNvSpPr>
                <p:nvPr/>
              </p:nvSpPr>
              <p:spPr bwMode="auto">
                <a:xfrm>
                  <a:off x="1776" y="1258"/>
                  <a:ext cx="0" cy="1248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3366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/>
                <a:lstStyle/>
                <a:p>
                  <a:endParaRPr lang="en-US"/>
                </a:p>
              </p:txBody>
            </p:sp>
            <p:sp>
              <p:nvSpPr>
                <p:cNvPr id="46144" name="Line 206"/>
                <p:cNvSpPr>
                  <a:spLocks noChangeShapeType="1"/>
                </p:cNvSpPr>
                <p:nvPr/>
              </p:nvSpPr>
              <p:spPr bwMode="auto">
                <a:xfrm>
                  <a:off x="3696" y="1258"/>
                  <a:ext cx="0" cy="1248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3366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/>
                <a:lstStyle/>
                <a:p>
                  <a:endParaRPr lang="en-US"/>
                </a:p>
              </p:txBody>
            </p:sp>
            <p:sp>
              <p:nvSpPr>
                <p:cNvPr id="46145" name="Line 207"/>
                <p:cNvSpPr>
                  <a:spLocks noChangeShapeType="1"/>
                </p:cNvSpPr>
                <p:nvPr/>
              </p:nvSpPr>
              <p:spPr bwMode="auto">
                <a:xfrm>
                  <a:off x="2832" y="125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3366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/>
                <a:lstStyle/>
                <a:p>
                  <a:endParaRPr lang="en-US"/>
                </a:p>
              </p:txBody>
            </p:sp>
            <p:sp>
              <p:nvSpPr>
                <p:cNvPr id="46146" name="Line 208"/>
                <p:cNvSpPr>
                  <a:spLocks noChangeShapeType="1"/>
                </p:cNvSpPr>
                <p:nvPr/>
              </p:nvSpPr>
              <p:spPr bwMode="auto">
                <a:xfrm>
                  <a:off x="1776" y="1258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3366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/>
                <a:lstStyle/>
                <a:p>
                  <a:endParaRPr lang="en-US"/>
                </a:p>
              </p:txBody>
            </p:sp>
            <p:sp>
              <p:nvSpPr>
                <p:cNvPr id="46147" name="Line 209"/>
                <p:cNvSpPr>
                  <a:spLocks noChangeShapeType="1"/>
                </p:cNvSpPr>
                <p:nvPr/>
              </p:nvSpPr>
              <p:spPr bwMode="auto">
                <a:xfrm>
                  <a:off x="2448" y="125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3366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/>
                <a:lstStyle/>
                <a:p>
                  <a:endParaRPr lang="en-US"/>
                </a:p>
              </p:txBody>
            </p:sp>
            <p:sp>
              <p:nvSpPr>
                <p:cNvPr id="46148" name="Line 210"/>
                <p:cNvSpPr>
                  <a:spLocks noChangeShapeType="1"/>
                </p:cNvSpPr>
                <p:nvPr/>
              </p:nvSpPr>
              <p:spPr bwMode="auto">
                <a:xfrm flipV="1">
                  <a:off x="2352" y="116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3366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/>
                <a:lstStyle/>
                <a:p>
                  <a:endParaRPr lang="en-US"/>
                </a:p>
              </p:txBody>
            </p:sp>
            <p:sp>
              <p:nvSpPr>
                <p:cNvPr id="46149" name="AutoShape 211"/>
                <p:cNvSpPr>
                  <a:spLocks noChangeArrowheads="1"/>
                </p:cNvSpPr>
                <p:nvPr/>
              </p:nvSpPr>
              <p:spPr bwMode="auto">
                <a:xfrm>
                  <a:off x="2640" y="1738"/>
                  <a:ext cx="192" cy="192"/>
                </a:xfrm>
                <a:prstGeom prst="flowChartSummingJunction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 sz="1800">
                    <a:latin typeface="Palatino Linotype" panose="02040502050505030304" pitchFamily="18" charset="0"/>
                  </a:endParaRPr>
                </a:p>
              </p:txBody>
            </p:sp>
            <p:sp>
              <p:nvSpPr>
                <p:cNvPr id="46150" name="Line 212"/>
                <p:cNvSpPr>
                  <a:spLocks noChangeShapeType="1"/>
                </p:cNvSpPr>
                <p:nvPr/>
              </p:nvSpPr>
              <p:spPr bwMode="auto">
                <a:xfrm>
                  <a:off x="2832" y="1834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3366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/>
                <a:lstStyle/>
                <a:p>
                  <a:endParaRPr lang="en-US"/>
                </a:p>
              </p:txBody>
            </p:sp>
            <p:sp>
              <p:nvSpPr>
                <p:cNvPr id="46151" name="Line 213"/>
                <p:cNvSpPr>
                  <a:spLocks noChangeShapeType="1"/>
                </p:cNvSpPr>
                <p:nvPr/>
              </p:nvSpPr>
              <p:spPr bwMode="auto">
                <a:xfrm>
                  <a:off x="1776" y="1834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3366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/>
                <a:lstStyle/>
                <a:p>
                  <a:endParaRPr lang="en-US"/>
                </a:p>
              </p:txBody>
            </p:sp>
            <p:sp>
              <p:nvSpPr>
                <p:cNvPr id="46152" name="Line 214"/>
                <p:cNvSpPr>
                  <a:spLocks noChangeShapeType="1"/>
                </p:cNvSpPr>
                <p:nvPr/>
              </p:nvSpPr>
              <p:spPr bwMode="auto">
                <a:xfrm>
                  <a:off x="2448" y="183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3366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/>
                <a:lstStyle/>
                <a:p>
                  <a:endParaRPr lang="en-US"/>
                </a:p>
              </p:txBody>
            </p:sp>
            <p:sp>
              <p:nvSpPr>
                <p:cNvPr id="46153" name="Line 215"/>
                <p:cNvSpPr>
                  <a:spLocks noChangeShapeType="1"/>
                </p:cNvSpPr>
                <p:nvPr/>
              </p:nvSpPr>
              <p:spPr bwMode="auto">
                <a:xfrm flipV="1">
                  <a:off x="2352" y="1738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3366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/>
                <a:lstStyle/>
                <a:p>
                  <a:endParaRPr lang="en-US"/>
                </a:p>
              </p:txBody>
            </p:sp>
            <p:sp>
              <p:nvSpPr>
                <p:cNvPr id="46154" name="Text Box 216"/>
                <p:cNvSpPr txBox="1">
                  <a:spLocks noChangeArrowheads="1"/>
                </p:cNvSpPr>
                <p:nvPr/>
              </p:nvSpPr>
              <p:spPr bwMode="auto">
                <a:xfrm>
                  <a:off x="1824" y="1538"/>
                  <a:ext cx="611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800" b="1">
                      <a:latin typeface="Palatino Linotype" panose="02040502050505030304" pitchFamily="18" charset="0"/>
                    </a:rPr>
                    <a:t>Khóa 2 </a:t>
                  </a:r>
                </a:p>
              </p:txBody>
            </p:sp>
            <p:sp>
              <p:nvSpPr>
                <p:cNvPr id="46155" name="Text Box 217"/>
                <p:cNvSpPr txBox="1">
                  <a:spLocks noChangeArrowheads="1"/>
                </p:cNvSpPr>
                <p:nvPr/>
              </p:nvSpPr>
              <p:spPr bwMode="auto">
                <a:xfrm>
                  <a:off x="2832" y="1586"/>
                  <a:ext cx="527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800" b="1">
                      <a:latin typeface="Palatino Linotype" panose="02040502050505030304" pitchFamily="18" charset="0"/>
                    </a:rPr>
                    <a:t>Đèn B</a:t>
                  </a:r>
                </a:p>
              </p:txBody>
            </p:sp>
            <p:sp>
              <p:nvSpPr>
                <p:cNvPr id="46156" name="Line 218"/>
                <p:cNvSpPr>
                  <a:spLocks noChangeShapeType="1"/>
                </p:cNvSpPr>
                <p:nvPr/>
              </p:nvSpPr>
              <p:spPr bwMode="auto">
                <a:xfrm>
                  <a:off x="1776" y="2496"/>
                  <a:ext cx="81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3366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/>
                <a:lstStyle/>
                <a:p>
                  <a:endParaRPr lang="en-US"/>
                </a:p>
              </p:txBody>
            </p:sp>
            <p:sp>
              <p:nvSpPr>
                <p:cNvPr id="46157" name="Line 219"/>
                <p:cNvSpPr>
                  <a:spLocks noChangeShapeType="1"/>
                </p:cNvSpPr>
                <p:nvPr/>
              </p:nvSpPr>
              <p:spPr bwMode="auto">
                <a:xfrm>
                  <a:off x="2736" y="2496"/>
                  <a:ext cx="96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3366"/>
                        </a:outerShdw>
                      </a:effectLst>
                    </a14:hiddenEffects>
                  </a:ext>
                </a:extLst>
              </p:spPr>
              <p:txBody>
                <a:bodyPr lIns="92075" tIns="46038" rIns="92075" bIns="46038"/>
                <a:lstStyle/>
                <a:p>
                  <a:endParaRPr lang="en-US"/>
                </a:p>
              </p:txBody>
            </p:sp>
            <p:sp>
              <p:nvSpPr>
                <p:cNvPr id="46158" name="Text Box 220"/>
                <p:cNvSpPr txBox="1">
                  <a:spLocks noChangeArrowheads="1"/>
                </p:cNvSpPr>
                <p:nvPr/>
              </p:nvSpPr>
              <p:spPr bwMode="auto">
                <a:xfrm>
                  <a:off x="2736" y="2139"/>
                  <a:ext cx="201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3200" b="1">
                      <a:latin typeface="Palatino Linotype" panose="02040502050505030304" pitchFamily="18" charset="0"/>
                    </a:rPr>
                    <a:t>-</a:t>
                  </a:r>
                </a:p>
              </p:txBody>
            </p:sp>
            <p:sp>
              <p:nvSpPr>
                <p:cNvPr id="46159" name="Text Box 221"/>
                <p:cNvSpPr txBox="1">
                  <a:spLocks noChangeArrowheads="1"/>
                </p:cNvSpPr>
                <p:nvPr/>
              </p:nvSpPr>
              <p:spPr bwMode="auto">
                <a:xfrm>
                  <a:off x="2352" y="2208"/>
                  <a:ext cx="228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b="1">
                      <a:latin typeface="Palatino Linotype" panose="02040502050505030304" pitchFamily="18" charset="0"/>
                    </a:rPr>
                    <a:t>+</a:t>
                  </a:r>
                </a:p>
              </p:txBody>
            </p:sp>
          </p:grpSp>
        </p:grpSp>
      </p:grpSp>
      <p:sp>
        <p:nvSpPr>
          <p:cNvPr id="46135" name="Text Box 2"/>
          <p:cNvSpPr txBox="1">
            <a:spLocks noChangeArrowheads="1"/>
          </p:cNvSpPr>
          <p:nvPr/>
        </p:nvSpPr>
        <p:spPr bwMode="auto">
          <a:xfrm>
            <a:off x="304800" y="960438"/>
            <a:ext cx="7010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</a:rPr>
              <a:t>3. </a:t>
            </a:r>
            <a:r>
              <a:rPr lang="en-US" altLang="en-US" sz="3200" b="1" dirty="0" err="1">
                <a:solidFill>
                  <a:srgbClr val="FF0000"/>
                </a:solidFill>
              </a:rPr>
              <a:t>Biểu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diễn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thông</a:t>
            </a:r>
            <a:r>
              <a:rPr lang="en-US" altLang="en-US" sz="3200" b="1" dirty="0">
                <a:solidFill>
                  <a:srgbClr val="FF0000"/>
                </a:solidFill>
              </a:rPr>
              <a:t> tin </a:t>
            </a:r>
            <a:r>
              <a:rPr lang="en-US" altLang="en-US" sz="3200" b="1" dirty="0" err="1">
                <a:solidFill>
                  <a:srgbClr val="FF0000"/>
                </a:solidFill>
              </a:rPr>
              <a:t>trong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máy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tính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7 -0.07638 L 0.18664 -0.3240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7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3810000" y="1600200"/>
            <a:ext cx="1066800" cy="3048000"/>
          </a:xfrm>
          <a:prstGeom prst="rect">
            <a:avLst/>
          </a:prstGeom>
          <a:solidFill>
            <a:srgbClr val="CCFF66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66"/>
            </a:extrusionClr>
            <a:contourClr>
              <a:srgbClr val="CCFF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3300"/>
                </a:solidFill>
                <a:latin typeface="Palatino Linotype" panose="02040502050505030304" pitchFamily="18" charset="0"/>
              </a:rPr>
              <a:t>BỘ </a:t>
            </a:r>
          </a:p>
          <a:p>
            <a:pPr algn="ctr" eaLnBrk="1" hangingPunct="1"/>
            <a:r>
              <a:rPr lang="en-US" altLang="en-US" sz="3200" b="1">
                <a:solidFill>
                  <a:srgbClr val="FF3300"/>
                </a:solidFill>
                <a:latin typeface="Palatino Linotype" panose="02040502050505030304" pitchFamily="18" charset="0"/>
              </a:rPr>
              <a:t>PHẬN </a:t>
            </a:r>
          </a:p>
          <a:p>
            <a:pPr algn="ctr" eaLnBrk="1" hangingPunct="1"/>
            <a:r>
              <a:rPr lang="en-US" altLang="en-US" sz="3200" b="1">
                <a:solidFill>
                  <a:srgbClr val="FF3300"/>
                </a:solidFill>
                <a:latin typeface="Palatino Linotype" panose="02040502050505030304" pitchFamily="18" charset="0"/>
              </a:rPr>
              <a:t>BIẾN </a:t>
            </a:r>
          </a:p>
          <a:p>
            <a:pPr algn="ctr" eaLnBrk="1" hangingPunct="1"/>
            <a:r>
              <a:rPr lang="en-US" altLang="en-US" sz="3200" b="1">
                <a:solidFill>
                  <a:srgbClr val="FF3300"/>
                </a:solidFill>
                <a:latin typeface="Palatino Linotype" panose="02040502050505030304" pitchFamily="18" charset="0"/>
              </a:rPr>
              <a:t>ĐỔI</a:t>
            </a:r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228600" y="1752600"/>
            <a:ext cx="1557338" cy="2425700"/>
            <a:chOff x="240" y="1488"/>
            <a:chExt cx="827" cy="1132"/>
          </a:xfrm>
        </p:grpSpPr>
        <p:graphicFrame>
          <p:nvGraphicFramePr>
            <p:cNvPr id="47123" name="Object 15"/>
            <p:cNvGraphicFramePr>
              <a:graphicFrameLocks noChangeAspect="1"/>
            </p:cNvGraphicFramePr>
            <p:nvPr/>
          </p:nvGraphicFramePr>
          <p:xfrm>
            <a:off x="240" y="1488"/>
            <a:ext cx="827" cy="10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51" name="Visio" r:id="rId3" imgW="1113739" imgH="1348435" progId="Visio.Drawing.11">
                    <p:embed/>
                  </p:oleObj>
                </mc:Choice>
                <mc:Fallback>
                  <p:oleObj name="Visio" r:id="rId3" imgW="1113739" imgH="1348435" progId="Visio.Drawing.11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" y="1488"/>
                          <a:ext cx="827" cy="10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24" name="Text Box 16"/>
            <p:cNvSpPr txBox="1">
              <a:spLocks noChangeArrowheads="1"/>
            </p:cNvSpPr>
            <p:nvPr/>
          </p:nvSpPr>
          <p:spPr bwMode="auto">
            <a:xfrm>
              <a:off x="288" y="2449"/>
              <a:ext cx="646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b="1">
                  <a:latin typeface="Palatino Linotype" panose="02040502050505030304" pitchFamily="18" charset="0"/>
                </a:rPr>
                <a:t>Con người</a:t>
              </a:r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1990725" y="1600200"/>
            <a:ext cx="1905000" cy="2298700"/>
            <a:chOff x="1254" y="1344"/>
            <a:chExt cx="1200" cy="1448"/>
          </a:xfrm>
        </p:grpSpPr>
        <p:sp>
          <p:nvSpPr>
            <p:cNvPr id="47121" name="Text Box 20"/>
            <p:cNvSpPr txBox="1">
              <a:spLocks noChangeArrowheads="1"/>
            </p:cNvSpPr>
            <p:nvPr/>
          </p:nvSpPr>
          <p:spPr bwMode="auto">
            <a:xfrm>
              <a:off x="1254" y="1584"/>
              <a:ext cx="1200" cy="1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 dirty="0" err="1">
                  <a:latin typeface="Palatino Linotype" panose="02040502050505030304" pitchFamily="18" charset="0"/>
                </a:rPr>
                <a:t>Thông</a:t>
              </a:r>
              <a:r>
                <a:rPr lang="en-US" altLang="en-US" sz="2400" b="1" dirty="0">
                  <a:latin typeface="Palatino Linotype" panose="02040502050505030304" pitchFamily="18" charset="0"/>
                </a:rPr>
                <a:t> tin </a:t>
              </a:r>
              <a:r>
                <a:rPr lang="en-US" altLang="en-US" sz="2400" b="1" dirty="0" err="1">
                  <a:latin typeface="Palatino Linotype" panose="02040502050505030304" pitchFamily="18" charset="0"/>
                </a:rPr>
                <a:t>dạng</a:t>
              </a:r>
              <a:r>
                <a:rPr lang="en-US" altLang="en-US" sz="2400" b="1" dirty="0">
                  <a:latin typeface="Palatino Linotype" panose="02040502050505030304" pitchFamily="18" charset="0"/>
                </a:rPr>
                <a:t> </a:t>
              </a:r>
              <a:r>
                <a:rPr lang="en-US" altLang="en-US" sz="2400" b="1" dirty="0" err="1">
                  <a:latin typeface="Palatino Linotype" panose="02040502050505030304" pitchFamily="18" charset="0"/>
                </a:rPr>
                <a:t>văn</a:t>
              </a:r>
              <a:r>
                <a:rPr lang="en-US" altLang="en-US" sz="2400" b="1" dirty="0">
                  <a:latin typeface="Palatino Linotype" panose="02040502050505030304" pitchFamily="18" charset="0"/>
                </a:rPr>
                <a:t> </a:t>
              </a:r>
              <a:r>
                <a:rPr lang="en-US" altLang="en-US" sz="2400" b="1" dirty="0" err="1">
                  <a:latin typeface="Palatino Linotype" panose="02040502050505030304" pitchFamily="18" charset="0"/>
                </a:rPr>
                <a:t>bản</a:t>
              </a:r>
              <a:r>
                <a:rPr lang="en-US" altLang="en-US" sz="2400" b="1" dirty="0">
                  <a:latin typeface="Palatino Linotype" panose="02040502050505030304" pitchFamily="18" charset="0"/>
                </a:rPr>
                <a:t>, </a:t>
              </a:r>
              <a:r>
                <a:rPr lang="en-US" altLang="en-US" sz="2400" b="1" dirty="0" err="1">
                  <a:latin typeface="Palatino Linotype" panose="02040502050505030304" pitchFamily="18" charset="0"/>
                </a:rPr>
                <a:t>hình</a:t>
              </a:r>
              <a:r>
                <a:rPr lang="en-US" altLang="en-US" sz="2400" b="1" dirty="0">
                  <a:latin typeface="Palatino Linotype" panose="02040502050505030304" pitchFamily="18" charset="0"/>
                </a:rPr>
                <a:t> </a:t>
              </a:r>
              <a:r>
                <a:rPr lang="en-US" altLang="en-US" sz="2400" b="1" dirty="0" err="1">
                  <a:latin typeface="Palatino Linotype" panose="02040502050505030304" pitchFamily="18" charset="0"/>
                </a:rPr>
                <a:t>ảnh</a:t>
              </a:r>
              <a:r>
                <a:rPr lang="en-US" altLang="en-US" sz="2400" b="1" dirty="0">
                  <a:latin typeface="Palatino Linotype" panose="02040502050505030304" pitchFamily="18" charset="0"/>
                </a:rPr>
                <a:t>, </a:t>
              </a:r>
              <a:r>
                <a:rPr lang="en-US" altLang="en-US" sz="2400" b="1" dirty="0" err="1">
                  <a:latin typeface="Palatino Linotype" panose="02040502050505030304" pitchFamily="18" charset="0"/>
                </a:rPr>
                <a:t>âm</a:t>
              </a:r>
              <a:r>
                <a:rPr lang="en-US" altLang="en-US" sz="2400" b="1" dirty="0">
                  <a:latin typeface="Palatino Linotype" panose="02040502050505030304" pitchFamily="18" charset="0"/>
                </a:rPr>
                <a:t> </a:t>
              </a:r>
              <a:r>
                <a:rPr lang="en-US" altLang="en-US" sz="2400" b="1" dirty="0" err="1">
                  <a:latin typeface="Palatino Linotype" panose="02040502050505030304" pitchFamily="18" charset="0"/>
                </a:rPr>
                <a:t>thanh</a:t>
              </a:r>
              <a:endParaRPr lang="en-US" altLang="en-US" sz="2400" b="1" dirty="0">
                <a:latin typeface="Palatino Linotype" panose="02040502050505030304" pitchFamily="18" charset="0"/>
              </a:endParaRPr>
            </a:p>
          </p:txBody>
        </p:sp>
        <p:sp>
          <p:nvSpPr>
            <p:cNvPr id="47122" name="AutoShape 22"/>
            <p:cNvSpPr>
              <a:spLocks noChangeArrowheads="1"/>
            </p:cNvSpPr>
            <p:nvPr/>
          </p:nvSpPr>
          <p:spPr bwMode="auto">
            <a:xfrm>
              <a:off x="1296" y="1344"/>
              <a:ext cx="1056" cy="192"/>
            </a:xfrm>
            <a:prstGeom prst="rightArrow">
              <a:avLst>
                <a:gd name="adj1" fmla="val 50000"/>
                <a:gd name="adj2" fmla="val 13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>
                <a:latin typeface="Palatino Linotype" panose="02040502050505030304" pitchFamily="18" charset="0"/>
              </a:endParaRPr>
            </a:p>
          </p:txBody>
        </p:sp>
      </p:grpSp>
      <p:grpSp>
        <p:nvGrpSpPr>
          <p:cNvPr id="13" name="Group 27"/>
          <p:cNvGrpSpPr>
            <a:grpSpLocks/>
          </p:cNvGrpSpPr>
          <p:nvPr/>
        </p:nvGrpSpPr>
        <p:grpSpPr bwMode="auto">
          <a:xfrm>
            <a:off x="5100638" y="1676400"/>
            <a:ext cx="1676400" cy="1797050"/>
            <a:chOff x="3168" y="1392"/>
            <a:chExt cx="1056" cy="1132"/>
          </a:xfrm>
        </p:grpSpPr>
        <p:sp>
          <p:nvSpPr>
            <p:cNvPr id="47119" name="Text Box 21"/>
            <p:cNvSpPr txBox="1">
              <a:spLocks noChangeArrowheads="1"/>
            </p:cNvSpPr>
            <p:nvPr/>
          </p:nvSpPr>
          <p:spPr bwMode="auto">
            <a:xfrm>
              <a:off x="3216" y="1776"/>
              <a:ext cx="960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latin typeface="Palatino Linotype" panose="02040502050505030304" pitchFamily="18" charset="0"/>
                </a:rPr>
                <a:t>Thông tin dạng bit 0 </a:t>
              </a:r>
            </a:p>
            <a:p>
              <a:pPr eaLnBrk="1" hangingPunct="1"/>
              <a:r>
                <a:rPr lang="en-US" altLang="en-US" sz="2400" b="1">
                  <a:latin typeface="Palatino Linotype" panose="02040502050505030304" pitchFamily="18" charset="0"/>
                </a:rPr>
                <a:t>và 1</a:t>
              </a:r>
            </a:p>
          </p:txBody>
        </p:sp>
        <p:sp>
          <p:nvSpPr>
            <p:cNvPr id="47120" name="AutoShape 24"/>
            <p:cNvSpPr>
              <a:spLocks noChangeArrowheads="1"/>
            </p:cNvSpPr>
            <p:nvPr/>
          </p:nvSpPr>
          <p:spPr bwMode="auto">
            <a:xfrm>
              <a:off x="3168" y="1392"/>
              <a:ext cx="1056" cy="192"/>
            </a:xfrm>
            <a:prstGeom prst="rightArrow">
              <a:avLst>
                <a:gd name="adj1" fmla="val 50000"/>
                <a:gd name="adj2" fmla="val 13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>
                <a:latin typeface="Palatino Linotype" panose="02040502050505030304" pitchFamily="18" charset="0"/>
              </a:endParaRPr>
            </a:p>
          </p:txBody>
        </p:sp>
      </p:grpSp>
      <p:sp>
        <p:nvSpPr>
          <p:cNvPr id="16" name="AutoShape 25"/>
          <p:cNvSpPr>
            <a:spLocks noChangeArrowheads="1"/>
          </p:cNvSpPr>
          <p:nvPr/>
        </p:nvSpPr>
        <p:spPr bwMode="auto">
          <a:xfrm>
            <a:off x="5029200" y="4191000"/>
            <a:ext cx="1524000" cy="304800"/>
          </a:xfrm>
          <a:prstGeom prst="lef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Palatino Linotype" panose="02040502050505030304" pitchFamily="18" charset="0"/>
            </a:endParaRPr>
          </a:p>
        </p:txBody>
      </p:sp>
      <p:sp>
        <p:nvSpPr>
          <p:cNvPr id="17" name="AutoShape 28"/>
          <p:cNvSpPr>
            <a:spLocks noChangeArrowheads="1"/>
          </p:cNvSpPr>
          <p:nvPr/>
        </p:nvSpPr>
        <p:spPr bwMode="auto">
          <a:xfrm>
            <a:off x="1981200" y="4191000"/>
            <a:ext cx="1524000" cy="304800"/>
          </a:xfrm>
          <a:prstGeom prst="lef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Palatino Linotype" panose="02040502050505030304" pitchFamily="18" charset="0"/>
            </a:endParaRPr>
          </a:p>
        </p:txBody>
      </p:sp>
      <p:sp>
        <p:nvSpPr>
          <p:cNvPr id="18" name="AutoShape 30"/>
          <p:cNvSpPr>
            <a:spLocks noChangeArrowheads="1"/>
          </p:cNvSpPr>
          <p:nvPr/>
        </p:nvSpPr>
        <p:spPr bwMode="auto">
          <a:xfrm>
            <a:off x="2209800" y="1752600"/>
            <a:ext cx="4648200" cy="1828800"/>
          </a:xfrm>
          <a:prstGeom prst="leftRightArrow">
            <a:avLst>
              <a:gd name="adj1" fmla="val 50000"/>
              <a:gd name="adj2" fmla="val 508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Palatino Linotype" panose="02040502050505030304" pitchFamily="18" charset="0"/>
              </a:rPr>
              <a:t>GIAO TIẾP</a:t>
            </a:r>
          </a:p>
        </p:txBody>
      </p:sp>
      <p:sp>
        <p:nvSpPr>
          <p:cNvPr id="47114" name="AutoShape 37"/>
          <p:cNvSpPr>
            <a:spLocks noChangeArrowheads="1"/>
          </p:cNvSpPr>
          <p:nvPr/>
        </p:nvSpPr>
        <p:spPr bwMode="auto">
          <a:xfrm>
            <a:off x="762000" y="5257800"/>
            <a:ext cx="7162800" cy="914400"/>
          </a:xfrm>
          <a:prstGeom prst="upArrow">
            <a:avLst>
              <a:gd name="adj1" fmla="val 50000"/>
              <a:gd name="adj2" fmla="val 2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66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Palatino Linotype" panose="02040502050505030304" pitchFamily="18" charset="0"/>
            </a:endParaRPr>
          </a:p>
        </p:txBody>
      </p:sp>
      <p:sp>
        <p:nvSpPr>
          <p:cNvPr id="47115" name="AutoShape 40"/>
          <p:cNvSpPr>
            <a:spLocks noChangeArrowheads="1"/>
          </p:cNvSpPr>
          <p:nvPr/>
        </p:nvSpPr>
        <p:spPr bwMode="auto">
          <a:xfrm>
            <a:off x="318989" y="4964069"/>
            <a:ext cx="8367811" cy="1425661"/>
          </a:xfrm>
          <a:prstGeom prst="upArrowCallout">
            <a:avLst>
              <a:gd name="adj1" fmla="val 147374"/>
              <a:gd name="adj2" fmla="val 147374"/>
              <a:gd name="adj3" fmla="val 16667"/>
              <a:gd name="adj4" fmla="val 66667"/>
            </a:avLst>
          </a:prstGeom>
          <a:solidFill>
            <a:srgbClr val="CCFFFF"/>
          </a:solidFill>
          <a:ln w="9525" algn="ctr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66"/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>
            <a:lvl1pPr marL="533400" indent="-5334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 err="1">
                <a:latin typeface="+mn-lt"/>
              </a:rPr>
              <a:t>Mô</a:t>
            </a:r>
            <a:r>
              <a:rPr lang="en-US" altLang="en-US" b="1" dirty="0">
                <a:latin typeface="+mn-lt"/>
              </a:rPr>
              <a:t> </a:t>
            </a:r>
            <a:r>
              <a:rPr lang="en-US" altLang="en-US" b="1" dirty="0" err="1">
                <a:latin typeface="+mn-lt"/>
              </a:rPr>
              <a:t>hình</a:t>
            </a:r>
            <a:r>
              <a:rPr lang="en-US" altLang="en-US" b="1" dirty="0">
                <a:latin typeface="+mn-lt"/>
              </a:rPr>
              <a:t> </a:t>
            </a:r>
            <a:r>
              <a:rPr lang="en-US" altLang="en-US" b="1" dirty="0" err="1">
                <a:latin typeface="+mn-lt"/>
              </a:rPr>
              <a:t>quá</a:t>
            </a:r>
            <a:r>
              <a:rPr lang="en-US" altLang="en-US" b="1" dirty="0">
                <a:latin typeface="+mn-lt"/>
              </a:rPr>
              <a:t> </a:t>
            </a:r>
            <a:r>
              <a:rPr lang="en-US" altLang="en-US" b="1" dirty="0" err="1">
                <a:latin typeface="+mn-lt"/>
              </a:rPr>
              <a:t>trình</a:t>
            </a:r>
            <a:r>
              <a:rPr lang="en-US" altLang="en-US" b="1" dirty="0">
                <a:latin typeface="+mn-lt"/>
              </a:rPr>
              <a:t> </a:t>
            </a:r>
            <a:r>
              <a:rPr lang="en-US" altLang="en-US" b="1" dirty="0" err="1">
                <a:latin typeface="+mn-lt"/>
              </a:rPr>
              <a:t>thực</a:t>
            </a:r>
            <a:r>
              <a:rPr lang="en-US" altLang="en-US" b="1" dirty="0">
                <a:latin typeface="+mn-lt"/>
              </a:rPr>
              <a:t> </a:t>
            </a:r>
            <a:r>
              <a:rPr lang="en-US" altLang="en-US" b="1" dirty="0" err="1">
                <a:latin typeface="+mn-lt"/>
              </a:rPr>
              <a:t>hiện</a:t>
            </a:r>
            <a:r>
              <a:rPr lang="en-US" altLang="en-US" b="1" dirty="0">
                <a:latin typeface="+mn-lt"/>
              </a:rPr>
              <a:t> </a:t>
            </a:r>
            <a:r>
              <a:rPr lang="en-US" altLang="en-US" b="1" dirty="0" err="1">
                <a:latin typeface="+mn-lt"/>
              </a:rPr>
              <a:t>giao</a:t>
            </a:r>
            <a:r>
              <a:rPr lang="en-US" altLang="en-US" b="1" dirty="0">
                <a:latin typeface="+mn-lt"/>
              </a:rPr>
              <a:t> </a:t>
            </a:r>
            <a:r>
              <a:rPr lang="en-US" altLang="en-US" b="1" dirty="0" err="1">
                <a:latin typeface="+mn-lt"/>
              </a:rPr>
              <a:t>tiếp</a:t>
            </a:r>
            <a:r>
              <a:rPr lang="en-US" altLang="en-US" b="1" dirty="0">
                <a:latin typeface="+mn-lt"/>
              </a:rPr>
              <a:t> </a:t>
            </a:r>
            <a:r>
              <a:rPr lang="en-US" altLang="en-US" b="1" dirty="0" err="1">
                <a:latin typeface="+mn-lt"/>
              </a:rPr>
              <a:t>giữa</a:t>
            </a:r>
            <a:r>
              <a:rPr lang="en-US" altLang="en-US" b="1" dirty="0">
                <a:latin typeface="+mn-lt"/>
              </a:rPr>
              <a:t> </a:t>
            </a:r>
            <a:r>
              <a:rPr lang="en-US" altLang="en-US" b="1" dirty="0" err="1">
                <a:latin typeface="+mn-lt"/>
              </a:rPr>
              <a:t>người</a:t>
            </a:r>
            <a:r>
              <a:rPr lang="en-US" altLang="en-US" b="1" dirty="0">
                <a:latin typeface="+mn-lt"/>
              </a:rPr>
              <a:t> </a:t>
            </a:r>
            <a:r>
              <a:rPr lang="en-US" altLang="en-US" b="1" dirty="0" err="1">
                <a:latin typeface="+mn-lt"/>
              </a:rPr>
              <a:t>và</a:t>
            </a:r>
            <a:r>
              <a:rPr lang="en-US" altLang="en-US" b="1" dirty="0">
                <a:latin typeface="+mn-lt"/>
              </a:rPr>
              <a:t> </a:t>
            </a:r>
            <a:r>
              <a:rPr lang="en-US" altLang="en-US" b="1" dirty="0" err="1">
                <a:latin typeface="+mn-lt"/>
              </a:rPr>
              <a:t>máy</a:t>
            </a:r>
            <a:r>
              <a:rPr lang="en-US" altLang="en-US" b="1" dirty="0">
                <a:latin typeface="+mn-lt"/>
              </a:rPr>
              <a:t> </a:t>
            </a:r>
            <a:r>
              <a:rPr lang="en-US" altLang="en-US" b="1" dirty="0" err="1">
                <a:latin typeface="+mn-lt"/>
              </a:rPr>
              <a:t>tính</a:t>
            </a:r>
            <a:endParaRPr lang="en-US" altLang="en-US" b="1" dirty="0">
              <a:latin typeface="+mn-lt"/>
            </a:endParaRPr>
          </a:p>
        </p:txBody>
      </p:sp>
      <p:grpSp>
        <p:nvGrpSpPr>
          <p:cNvPr id="21" name="Group 54"/>
          <p:cNvGrpSpPr>
            <a:grpSpLocks/>
          </p:cNvGrpSpPr>
          <p:nvPr/>
        </p:nvGrpSpPr>
        <p:grpSpPr bwMode="auto">
          <a:xfrm>
            <a:off x="6781800" y="1295400"/>
            <a:ext cx="2209800" cy="2819400"/>
            <a:chOff x="4272" y="816"/>
            <a:chExt cx="1392" cy="1776"/>
          </a:xfrm>
        </p:grpSpPr>
        <p:sp>
          <p:nvSpPr>
            <p:cNvPr id="47117" name="Text Box 13"/>
            <p:cNvSpPr txBox="1">
              <a:spLocks noChangeArrowheads="1"/>
            </p:cNvSpPr>
            <p:nvPr/>
          </p:nvSpPr>
          <p:spPr bwMode="auto">
            <a:xfrm>
              <a:off x="4704" y="2361"/>
              <a:ext cx="6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b="1">
                  <a:latin typeface="Palatino Linotype" panose="02040502050505030304" pitchFamily="18" charset="0"/>
                </a:rPr>
                <a:t>Máy tính</a:t>
              </a:r>
              <a:endParaRPr lang="vi-VN" altLang="en-US" sz="1800" b="1">
                <a:latin typeface="Palatino Linotype" panose="02040502050505030304" pitchFamily="18" charset="0"/>
              </a:endParaRPr>
            </a:p>
          </p:txBody>
        </p:sp>
        <p:pic>
          <p:nvPicPr>
            <p:cNvPr id="47118" name="Picture 41" descr="3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816"/>
              <a:ext cx="1392" cy="1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355 -0.00347 L 5E-6 4.62428E-6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7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34 2.83237E-6 L 3.33333E-6 2.83237E-6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 -7.51445E-7 L -3.33333E-6 -7.51445E-7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67 9.82659E-7 L 5.55112E-17 9.82659E-7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81000" y="1531775"/>
            <a:ext cx="8229600" cy="4869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indent="-57150">
              <a:lnSpc>
                <a:spcPct val="90000"/>
              </a:lnSpc>
              <a:buFontTx/>
              <a:buNone/>
            </a:pPr>
            <a:r>
              <a:rPr lang="en-US" altLang="en-US" dirty="0" err="1" smtClean="0">
                <a:solidFill>
                  <a:srgbClr val="FF9900"/>
                </a:solidFill>
              </a:rPr>
              <a:t>Ví</a:t>
            </a:r>
            <a:r>
              <a:rPr lang="en-US" altLang="en-US" dirty="0" smtClean="0">
                <a:solidFill>
                  <a:srgbClr val="FF9900"/>
                </a:solidFill>
              </a:rPr>
              <a:t> </a:t>
            </a:r>
            <a:r>
              <a:rPr lang="en-US" altLang="en-US" dirty="0" err="1" smtClean="0">
                <a:solidFill>
                  <a:srgbClr val="FF9900"/>
                </a:solidFill>
              </a:rPr>
              <a:t>dụ</a:t>
            </a:r>
            <a:r>
              <a:rPr lang="en-US" altLang="en-US" dirty="0" smtClean="0">
                <a:solidFill>
                  <a:srgbClr val="FF9900"/>
                </a:solidFill>
              </a:rPr>
              <a:t>:</a:t>
            </a:r>
            <a:r>
              <a:rPr lang="en-US" altLang="en-US" dirty="0" smtClean="0"/>
              <a:t> </a:t>
            </a:r>
          </a:p>
          <a:p>
            <a:pPr indent="-57150">
              <a:buFontTx/>
              <a:buNone/>
            </a:pPr>
            <a:r>
              <a:rPr lang="en-US" altLang="en-US" dirty="0" err="1" smtClean="0"/>
              <a:t>Số</a:t>
            </a:r>
            <a:r>
              <a:rPr lang="en-US" altLang="en-US" dirty="0" smtClean="0"/>
              <a:t> </a:t>
            </a:r>
            <a:r>
              <a:rPr lang="en-US" altLang="en-US" b="1" dirty="0" smtClean="0">
                <a:solidFill>
                  <a:srgbClr val="1F09C3"/>
                </a:solidFill>
              </a:rPr>
              <a:t>15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được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biểu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diễn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trong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máy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tính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dưới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dạng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dãy</a:t>
            </a:r>
            <a:r>
              <a:rPr lang="en-US" altLang="en-US" dirty="0" smtClean="0"/>
              <a:t> bit </a:t>
            </a:r>
            <a:r>
              <a:rPr lang="en-US" altLang="en-US" dirty="0" err="1" smtClean="0"/>
              <a:t>là</a:t>
            </a:r>
            <a:r>
              <a:rPr lang="en-US" altLang="en-US" dirty="0" smtClean="0"/>
              <a:t> </a:t>
            </a:r>
            <a:r>
              <a:rPr lang="en-US" altLang="en-US" b="1" dirty="0" smtClean="0">
                <a:solidFill>
                  <a:srgbClr val="1F09C3"/>
                </a:solidFill>
              </a:rPr>
              <a:t>00001111</a:t>
            </a:r>
          </a:p>
          <a:p>
            <a:pPr indent="-57150">
              <a:buFontTx/>
              <a:buNone/>
            </a:pPr>
            <a:r>
              <a:rPr lang="en-US" altLang="en-US" dirty="0" err="1" smtClean="0"/>
              <a:t>Chữ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1F09C3"/>
                </a:solidFill>
              </a:rPr>
              <a:t>A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hoa</a:t>
            </a:r>
            <a:r>
              <a:rPr lang="en-US" altLang="en-US" dirty="0" smtClean="0"/>
              <a:t>) </a:t>
            </a:r>
            <a:r>
              <a:rPr lang="en-US" altLang="en-US" dirty="0" err="1" smtClean="0"/>
              <a:t>được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biểu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diễn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trong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máy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tính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dưới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dạng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dãy</a:t>
            </a:r>
            <a:r>
              <a:rPr lang="en-US" altLang="en-US" dirty="0" smtClean="0"/>
              <a:t> bit </a:t>
            </a:r>
            <a:r>
              <a:rPr lang="en-US" altLang="en-US" dirty="0" err="1" smtClean="0"/>
              <a:t>là</a:t>
            </a:r>
            <a:r>
              <a:rPr lang="en-US" altLang="en-US" dirty="0" smtClean="0"/>
              <a:t> </a:t>
            </a:r>
            <a:r>
              <a:rPr lang="en-US" altLang="en-US" b="1" dirty="0" smtClean="0">
                <a:solidFill>
                  <a:srgbClr val="1F09C3"/>
                </a:solidFill>
              </a:rPr>
              <a:t>01000001</a:t>
            </a:r>
          </a:p>
          <a:p>
            <a:pPr indent="-57150">
              <a:buFontTx/>
              <a:buNone/>
            </a:pPr>
            <a:r>
              <a:rPr lang="en-US" altLang="en-US" dirty="0" err="1" smtClean="0"/>
              <a:t>Kí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tự</a:t>
            </a:r>
            <a:r>
              <a:rPr lang="en-US" altLang="en-US" dirty="0" smtClean="0"/>
              <a:t> </a:t>
            </a:r>
            <a:r>
              <a:rPr lang="en-US" altLang="en-US" b="1" dirty="0" smtClean="0">
                <a:solidFill>
                  <a:srgbClr val="1F09C3"/>
                </a:solidFill>
              </a:rPr>
              <a:t>a</a:t>
            </a:r>
            <a:r>
              <a:rPr lang="en-US" altLang="en-US" dirty="0" smtClean="0"/>
              <a:t> (97) </a:t>
            </a:r>
            <a:r>
              <a:rPr lang="en-US" altLang="en-US" dirty="0" err="1" smtClean="0"/>
              <a:t>được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biểu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diễn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trong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máy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tính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dưới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dạng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dãy</a:t>
            </a:r>
            <a:r>
              <a:rPr lang="en-US" altLang="en-US" dirty="0" smtClean="0"/>
              <a:t> bit </a:t>
            </a:r>
            <a:r>
              <a:rPr lang="en-US" altLang="en-US" dirty="0" err="1" smtClean="0"/>
              <a:t>là</a:t>
            </a:r>
            <a:r>
              <a:rPr lang="en-US" altLang="en-US" dirty="0" smtClean="0">
                <a:solidFill>
                  <a:srgbClr val="1F09C3"/>
                </a:solidFill>
              </a:rPr>
              <a:t> </a:t>
            </a:r>
            <a:r>
              <a:rPr lang="en-US" altLang="en-US" b="1" dirty="0" smtClean="0">
                <a:solidFill>
                  <a:srgbClr val="1F09C3"/>
                </a:solidFill>
              </a:rPr>
              <a:t>01100001</a:t>
            </a:r>
          </a:p>
          <a:p>
            <a:pPr indent="-57150">
              <a:buNone/>
            </a:pPr>
            <a:r>
              <a:rPr lang="en-US" altLang="en-US" dirty="0" err="1"/>
              <a:t>Kí</a:t>
            </a:r>
            <a:r>
              <a:rPr lang="en-US" altLang="en-US" dirty="0"/>
              <a:t> </a:t>
            </a:r>
            <a:r>
              <a:rPr lang="en-US" altLang="en-US" dirty="0" err="1"/>
              <a:t>tự</a:t>
            </a:r>
            <a:r>
              <a:rPr lang="en-US" altLang="en-US" dirty="0"/>
              <a:t> </a:t>
            </a:r>
            <a:r>
              <a:rPr lang="en-US" altLang="en-US" b="1" dirty="0" smtClean="0">
                <a:solidFill>
                  <a:srgbClr val="1F09C3"/>
                </a:solidFill>
              </a:rPr>
              <a:t>m</a:t>
            </a:r>
            <a:r>
              <a:rPr lang="en-US" altLang="en-US" dirty="0" smtClean="0"/>
              <a:t> (109) </a:t>
            </a:r>
            <a:r>
              <a:rPr lang="en-US" altLang="en-US" dirty="0" err="1" smtClean="0"/>
              <a:t>được</a:t>
            </a:r>
            <a:r>
              <a:rPr lang="en-US" altLang="en-US" dirty="0" smtClean="0"/>
              <a:t> </a:t>
            </a:r>
            <a:r>
              <a:rPr lang="en-US" altLang="en-US" dirty="0" err="1"/>
              <a:t>biểu</a:t>
            </a:r>
            <a:r>
              <a:rPr lang="en-US" altLang="en-US" dirty="0"/>
              <a:t> </a:t>
            </a:r>
            <a:r>
              <a:rPr lang="en-US" altLang="en-US" dirty="0" err="1"/>
              <a:t>diễn</a:t>
            </a:r>
            <a:r>
              <a:rPr lang="en-US" altLang="en-US" dirty="0"/>
              <a:t> </a:t>
            </a:r>
            <a:r>
              <a:rPr lang="en-US" altLang="en-US" dirty="0" err="1"/>
              <a:t>trong</a:t>
            </a:r>
            <a:r>
              <a:rPr lang="en-US" altLang="en-US" dirty="0"/>
              <a:t> </a:t>
            </a:r>
            <a:r>
              <a:rPr lang="en-US" altLang="en-US" dirty="0" err="1"/>
              <a:t>máy</a:t>
            </a:r>
            <a:r>
              <a:rPr lang="en-US" altLang="en-US" dirty="0"/>
              <a:t> </a:t>
            </a:r>
            <a:r>
              <a:rPr lang="en-US" altLang="en-US" dirty="0" err="1"/>
              <a:t>tính</a:t>
            </a:r>
            <a:r>
              <a:rPr lang="en-US" altLang="en-US" dirty="0"/>
              <a:t> </a:t>
            </a:r>
            <a:r>
              <a:rPr lang="en-US" altLang="en-US" dirty="0" err="1"/>
              <a:t>dưới</a:t>
            </a:r>
            <a:r>
              <a:rPr lang="en-US" altLang="en-US" dirty="0"/>
              <a:t> </a:t>
            </a:r>
            <a:r>
              <a:rPr lang="en-US" altLang="en-US" dirty="0" err="1"/>
              <a:t>dạng</a:t>
            </a:r>
            <a:r>
              <a:rPr lang="en-US" altLang="en-US" dirty="0"/>
              <a:t> </a:t>
            </a:r>
            <a:r>
              <a:rPr lang="en-US" altLang="en-US" dirty="0" err="1"/>
              <a:t>dãy</a:t>
            </a:r>
            <a:r>
              <a:rPr lang="en-US" altLang="en-US" dirty="0"/>
              <a:t> bit </a:t>
            </a:r>
            <a:r>
              <a:rPr lang="en-US" altLang="en-US" dirty="0" err="1"/>
              <a:t>là</a:t>
            </a:r>
            <a:r>
              <a:rPr lang="en-US" altLang="en-US" dirty="0">
                <a:solidFill>
                  <a:srgbClr val="1F09C3"/>
                </a:solidFill>
              </a:rPr>
              <a:t> </a:t>
            </a:r>
            <a:r>
              <a:rPr lang="en-US" altLang="en-US" b="1" dirty="0" smtClean="0">
                <a:solidFill>
                  <a:srgbClr val="1F09C3"/>
                </a:solidFill>
              </a:rPr>
              <a:t>01101101</a:t>
            </a:r>
            <a:endParaRPr lang="en-US" altLang="en-US" b="1" dirty="0">
              <a:solidFill>
                <a:srgbClr val="1F09C3"/>
              </a:solidFill>
            </a:endParaRPr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304800" y="960438"/>
            <a:ext cx="7848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</a:rPr>
              <a:t>3. </a:t>
            </a:r>
            <a:r>
              <a:rPr lang="en-US" altLang="en-US" sz="3200" b="1" dirty="0" err="1">
                <a:solidFill>
                  <a:srgbClr val="FF0000"/>
                </a:solidFill>
              </a:rPr>
              <a:t>Biểu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diễn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thông</a:t>
            </a:r>
            <a:r>
              <a:rPr lang="en-US" altLang="en-US" sz="3200" b="1" dirty="0">
                <a:solidFill>
                  <a:srgbClr val="FF0000"/>
                </a:solidFill>
              </a:rPr>
              <a:t> tin </a:t>
            </a:r>
            <a:r>
              <a:rPr lang="en-US" altLang="en-US" sz="3200" b="1" dirty="0" err="1">
                <a:solidFill>
                  <a:srgbClr val="FF0000"/>
                </a:solidFill>
              </a:rPr>
              <a:t>trong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máy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</a:rPr>
              <a:t>tính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81000" y="1695236"/>
            <a:ext cx="8229600" cy="38841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indent="-57150">
              <a:lnSpc>
                <a:spcPct val="90000"/>
              </a:lnSpc>
              <a:buFontTx/>
              <a:buNone/>
            </a:pPr>
            <a:r>
              <a:rPr lang="en-US" altLang="en-US" dirty="0" err="1" smtClean="0">
                <a:solidFill>
                  <a:srgbClr val="FF9900"/>
                </a:solidFill>
              </a:rPr>
              <a:t>Ví</a:t>
            </a:r>
            <a:r>
              <a:rPr lang="en-US" altLang="en-US" dirty="0" smtClean="0">
                <a:solidFill>
                  <a:srgbClr val="FF9900"/>
                </a:solidFill>
              </a:rPr>
              <a:t> </a:t>
            </a:r>
            <a:r>
              <a:rPr lang="en-US" altLang="en-US" dirty="0" err="1" smtClean="0">
                <a:solidFill>
                  <a:srgbClr val="FF9900"/>
                </a:solidFill>
              </a:rPr>
              <a:t>dụ</a:t>
            </a:r>
            <a:r>
              <a:rPr lang="en-US" altLang="en-US" dirty="0" smtClean="0">
                <a:solidFill>
                  <a:srgbClr val="FF9900"/>
                </a:solidFill>
              </a:rPr>
              <a:t>:</a:t>
            </a:r>
            <a:r>
              <a:rPr lang="en-US" altLang="en-US" dirty="0" smtClean="0"/>
              <a:t> </a:t>
            </a:r>
          </a:p>
          <a:p>
            <a:pPr indent="-57150">
              <a:buFontTx/>
              <a:buNone/>
            </a:pPr>
            <a:r>
              <a:rPr lang="en-US" altLang="en-US" dirty="0" err="1" smtClean="0"/>
              <a:t>Số</a:t>
            </a:r>
            <a:r>
              <a:rPr lang="en-US" altLang="en-US" dirty="0" smtClean="0"/>
              <a:t> 514 </a:t>
            </a:r>
            <a:r>
              <a:rPr lang="en-US" altLang="en-US" dirty="0" err="1" smtClean="0"/>
              <a:t>được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biểu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diễn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trong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máy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tính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dưới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dạng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dãy</a:t>
            </a:r>
            <a:r>
              <a:rPr lang="en-US" altLang="en-US" dirty="0" smtClean="0"/>
              <a:t> bit </a:t>
            </a:r>
            <a:r>
              <a:rPr lang="en-US" altLang="en-US" dirty="0" err="1" smtClean="0"/>
              <a:t>là</a:t>
            </a:r>
            <a:r>
              <a:rPr lang="en-US" altLang="en-US" dirty="0" smtClean="0"/>
              <a:t> </a:t>
            </a:r>
            <a:r>
              <a:rPr lang="en-US" altLang="en-US" b="1" dirty="0" smtClean="0">
                <a:solidFill>
                  <a:srgbClr val="1F09C3"/>
                </a:solidFill>
              </a:rPr>
              <a:t>0000001000000010</a:t>
            </a:r>
          </a:p>
          <a:p>
            <a:pPr indent="-57150">
              <a:buFontTx/>
              <a:buNone/>
            </a:pPr>
            <a:r>
              <a:rPr lang="en-US" altLang="en-US" dirty="0" err="1" smtClean="0"/>
              <a:t>Từ</a:t>
            </a:r>
            <a:r>
              <a:rPr lang="en-US" altLang="en-US" dirty="0" smtClean="0"/>
              <a:t> HOA </a:t>
            </a:r>
            <a:r>
              <a:rPr lang="en-US" altLang="en-US" dirty="0" err="1" smtClean="0"/>
              <a:t>được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biểu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diễn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trong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máy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tính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dưới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dạng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dãy</a:t>
            </a:r>
            <a:r>
              <a:rPr lang="en-US" altLang="en-US" dirty="0" smtClean="0"/>
              <a:t> bit </a:t>
            </a:r>
            <a:r>
              <a:rPr lang="en-US" altLang="en-US" dirty="0" err="1" smtClean="0"/>
              <a:t>là</a:t>
            </a:r>
            <a:r>
              <a:rPr lang="en-US" altLang="en-US" dirty="0" smtClean="0"/>
              <a:t> : </a:t>
            </a:r>
          </a:p>
          <a:p>
            <a:pPr indent="-57150">
              <a:buFontTx/>
              <a:buNone/>
            </a:pPr>
            <a:r>
              <a:rPr lang="en-US" altLang="en-US" dirty="0" smtClean="0"/>
              <a:t>		</a:t>
            </a:r>
            <a:r>
              <a:rPr lang="en-US" altLang="en-US" b="1" u="sng" dirty="0" smtClean="0">
                <a:solidFill>
                  <a:srgbClr val="1F09C3"/>
                </a:solidFill>
              </a:rPr>
              <a:t>01001000</a:t>
            </a:r>
            <a:r>
              <a:rPr lang="en-US" altLang="en-US" b="1" dirty="0" smtClean="0">
                <a:solidFill>
                  <a:srgbClr val="1F09C3"/>
                </a:solidFill>
              </a:rPr>
              <a:t> </a:t>
            </a:r>
            <a:r>
              <a:rPr lang="en-US" altLang="en-US" b="1" u="sng" dirty="0" smtClean="0">
                <a:solidFill>
                  <a:srgbClr val="1F09C3"/>
                </a:solidFill>
              </a:rPr>
              <a:t>01001111</a:t>
            </a:r>
            <a:r>
              <a:rPr lang="en-US" altLang="en-US" b="1" dirty="0" smtClean="0">
                <a:solidFill>
                  <a:srgbClr val="1F09C3"/>
                </a:solidFill>
              </a:rPr>
              <a:t> </a:t>
            </a:r>
            <a:r>
              <a:rPr lang="en-US" altLang="en-US" b="1" u="sng" dirty="0" smtClean="0">
                <a:solidFill>
                  <a:srgbClr val="1F09C3"/>
                </a:solidFill>
              </a:rPr>
              <a:t>01000001</a:t>
            </a:r>
          </a:p>
          <a:p>
            <a:pPr indent="-57150">
              <a:buFontTx/>
              <a:buNone/>
            </a:pPr>
            <a:r>
              <a:rPr lang="en-US" altLang="en-US" b="1" dirty="0" smtClean="0">
                <a:solidFill>
                  <a:srgbClr val="1F09C3"/>
                </a:solidFill>
              </a:rPr>
              <a:t>		       H	     O		   A</a:t>
            </a:r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304800" y="1015425"/>
            <a:ext cx="7848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3.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Biểu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diễn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thông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tin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trong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máy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+mn-lt"/>
              </a:rPr>
              <a:t>tính</a:t>
            </a:r>
            <a:r>
              <a:rPr lang="en-US" altLang="en-US" sz="3200" dirty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0362712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AutoShape 15"/>
          <p:cNvSpPr>
            <a:spLocks noChangeArrowheads="1"/>
          </p:cNvSpPr>
          <p:nvPr/>
        </p:nvSpPr>
        <p:spPr bwMode="auto">
          <a:xfrm>
            <a:off x="304800" y="1676400"/>
            <a:ext cx="8686800" cy="4909105"/>
          </a:xfrm>
          <a:prstGeom prst="bevel">
            <a:avLst>
              <a:gd name="adj" fmla="val 1792"/>
            </a:avLst>
          </a:prstGeom>
          <a:solidFill>
            <a:srgbClr val="CCCC00">
              <a:alpha val="1686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3366CC"/>
              </a:buClr>
            </a:pPr>
            <a:endParaRPr kumimoji="1" lang="vi-VN" altLang="en-US" sz="2000" i="1">
              <a:solidFill>
                <a:srgbClr val="000066"/>
              </a:solidFill>
            </a:endParaRPr>
          </a:p>
        </p:txBody>
      </p:sp>
      <p:sp>
        <p:nvSpPr>
          <p:cNvPr id="50180" name="Rectangle 16"/>
          <p:cNvSpPr>
            <a:spLocks noChangeArrowheads="1"/>
          </p:cNvSpPr>
          <p:nvPr/>
        </p:nvSpPr>
        <p:spPr bwMode="auto">
          <a:xfrm>
            <a:off x="457200" y="1676401"/>
            <a:ext cx="84343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i="1">
                <a:solidFill>
                  <a:srgbClr val="FF3300"/>
                </a:solidFill>
                <a:cs typeface="Times New Roman" panose="02020603050405020304" pitchFamily="18" charset="0"/>
              </a:rPr>
              <a:t>Các phát biểu sau đây là đúng hay sai?</a:t>
            </a:r>
            <a:endParaRPr lang="en-US" altLang="en-US" sz="4000">
              <a:solidFill>
                <a:srgbClr val="FF3300"/>
              </a:solidFill>
            </a:endParaRPr>
          </a:p>
        </p:txBody>
      </p:sp>
      <p:graphicFrame>
        <p:nvGraphicFramePr>
          <p:cNvPr id="26662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938997"/>
              </p:ext>
            </p:extLst>
          </p:nvPr>
        </p:nvGraphicFramePr>
        <p:xfrm>
          <a:off x="381000" y="1763714"/>
          <a:ext cx="8305800" cy="4821792"/>
        </p:xfrm>
        <a:graphic>
          <a:graphicData uri="http://schemas.openxmlformats.org/drawingml/2006/table">
            <a:tbl>
              <a:tblPr/>
              <a:tblGrid>
                <a:gridCol w="6705600">
                  <a:extLst>
                    <a:ext uri="{9D8B030D-6E8A-4147-A177-3AD203B41FA5}">
                      <a16:colId xmlns:a16="http://schemas.microsoft.com/office/drawing/2014/main" xmlns="" val="348072433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379077856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3351047422"/>
                    </a:ext>
                  </a:extLst>
                </a:gridCol>
              </a:tblGrid>
              <a:tr h="45727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Đúng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Sai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41781186"/>
                  </a:ext>
                </a:extLst>
              </a:tr>
              <a:tr h="884067">
                <a:tc>
                  <a:txBody>
                    <a:bodyPr/>
                    <a:lstStyle>
                      <a:lvl1pPr marL="457200" indent="-457200"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1. Ba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?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35710895"/>
                  </a:ext>
                </a:extLst>
              </a:tr>
              <a:tr h="88406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thập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21745367"/>
                  </a:ext>
                </a:extLst>
              </a:tr>
              <a:tr h="91455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tin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lưu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trữ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gọi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dữ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liệu</a:t>
                      </a:r>
                      <a:endParaRPr kumimoji="0" lang="en-US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4963523"/>
                  </a:ext>
                </a:extLst>
              </a:tr>
              <a:tr h="6763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81326380"/>
                  </a:ext>
                </a:extLst>
              </a:tr>
            </a:tbl>
          </a:graphicData>
        </a:graphic>
      </p:graphicFrame>
      <p:sp>
        <p:nvSpPr>
          <p:cNvPr id="44075" name="Text Box 43"/>
          <p:cNvSpPr txBox="1">
            <a:spLocks noChangeArrowheads="1"/>
          </p:cNvSpPr>
          <p:nvPr/>
        </p:nvSpPr>
        <p:spPr bwMode="auto">
          <a:xfrm>
            <a:off x="7230794" y="2730305"/>
            <a:ext cx="527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33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</a:t>
            </a:r>
          </a:p>
        </p:txBody>
      </p:sp>
      <p:sp>
        <p:nvSpPr>
          <p:cNvPr id="44076" name="Text Box 44"/>
          <p:cNvSpPr txBox="1">
            <a:spLocks noChangeArrowheads="1"/>
          </p:cNvSpPr>
          <p:nvPr/>
        </p:nvSpPr>
        <p:spPr bwMode="auto">
          <a:xfrm>
            <a:off x="7978934" y="3884891"/>
            <a:ext cx="527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33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</a:t>
            </a:r>
          </a:p>
        </p:txBody>
      </p:sp>
      <p:sp>
        <p:nvSpPr>
          <p:cNvPr id="44077" name="Text Box 45"/>
          <p:cNvSpPr txBox="1">
            <a:spLocks noChangeArrowheads="1"/>
          </p:cNvSpPr>
          <p:nvPr/>
        </p:nvSpPr>
        <p:spPr bwMode="auto">
          <a:xfrm>
            <a:off x="7315200" y="5029201"/>
            <a:ext cx="527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33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</a:t>
            </a:r>
          </a:p>
        </p:txBody>
      </p:sp>
      <p:sp>
        <p:nvSpPr>
          <p:cNvPr id="50210" name="Rectangle 47"/>
          <p:cNvSpPr>
            <a:spLocks noChangeArrowheads="1"/>
          </p:cNvSpPr>
          <p:nvPr/>
        </p:nvSpPr>
        <p:spPr bwMode="auto">
          <a:xfrm>
            <a:off x="533400" y="990600"/>
            <a:ext cx="51816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kumimoji="1" lang="en-US" altLang="en-US" sz="4400" b="1">
                <a:solidFill>
                  <a:srgbClr val="FF3300"/>
                </a:solidFill>
                <a:latin typeface="Tahoma" panose="020B0604030504040204" pitchFamily="34" charset="0"/>
              </a:rPr>
              <a:t>Bài tập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4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75" grpId="0" autoUpdateAnimBg="0"/>
      <p:bldP spid="44076" grpId="0" autoUpdateAnimBg="0"/>
      <p:bldP spid="44077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3"/>
          <p:cNvSpPr>
            <a:spLocks noGrp="1"/>
          </p:cNvSpPr>
          <p:nvPr>
            <p:ph type="ftr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solidFill>
                  <a:srgbClr val="FFABAB"/>
                </a:solidFill>
              </a:rPr>
              <a:t>GV: Võ Nhật Trường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2590800" y="4371975"/>
            <a:ext cx="457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Âm</a:t>
            </a:r>
            <a:r>
              <a:rPr lang="en-US" altLang="en-US" sz="32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thanh</a:t>
            </a:r>
            <a:endParaRPr lang="en-US" altLang="en-US" sz="32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2514600" y="2343150"/>
            <a:ext cx="5867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Văn</a:t>
            </a:r>
            <a:r>
              <a:rPr lang="en-US" altLang="en-US" sz="32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bản</a:t>
            </a:r>
            <a:endParaRPr lang="en-US" altLang="en-US" sz="32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2514600" y="3343275"/>
            <a:ext cx="487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ảnh</a:t>
            </a:r>
            <a:endParaRPr lang="en-US" altLang="en-US" sz="32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2549525" y="5372100"/>
            <a:ext cx="533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Tất</a:t>
            </a:r>
            <a:r>
              <a:rPr lang="en-US" altLang="en-US" sz="32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cả</a:t>
            </a:r>
            <a:r>
              <a:rPr lang="en-US" altLang="en-US" sz="32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đều</a:t>
            </a:r>
            <a:r>
              <a:rPr lang="en-US" altLang="en-US" sz="32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đúng</a:t>
            </a:r>
            <a:endParaRPr lang="en-US" altLang="en-US" sz="32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51207" name="Rectangle 9"/>
          <p:cNvSpPr>
            <a:spLocks noChangeArrowheads="1"/>
          </p:cNvSpPr>
          <p:nvPr/>
        </p:nvSpPr>
        <p:spPr bwMode="auto">
          <a:xfrm>
            <a:off x="1676400" y="979488"/>
            <a:ext cx="7239000" cy="584775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dạng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thông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cơ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bản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cs typeface="Times New Roman" panose="02020603050405020304" pitchFamily="18" charset="0"/>
              </a:rPr>
              <a:t> tin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Picture 10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041900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3"/>
          <p:cNvSpPr>
            <a:spLocks noGrp="1"/>
          </p:cNvSpPr>
          <p:nvPr>
            <p:ph type="ftr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solidFill>
                  <a:srgbClr val="FFABAB"/>
                </a:solidFill>
              </a:rPr>
              <a:t>GV: Võ Nhật Trường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2590800" y="4114800"/>
            <a:ext cx="5867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dirty="0" err="1">
                <a:solidFill>
                  <a:srgbClr val="1F09C3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1F09C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F09C3"/>
                </a:solidFill>
                <a:cs typeface="Times New Roman" panose="02020603050405020304" pitchFamily="18" charset="0"/>
              </a:rPr>
              <a:t>cách</a:t>
            </a:r>
            <a:r>
              <a:rPr lang="en-US" altLang="en-US" b="1" dirty="0">
                <a:solidFill>
                  <a:srgbClr val="1F09C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F09C3"/>
                </a:solidFill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solidFill>
                  <a:srgbClr val="1F09C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F09C3"/>
                </a:solidFill>
                <a:cs typeface="Times New Roman" panose="02020603050405020304" pitchFamily="18" charset="0"/>
              </a:rPr>
              <a:t>hiện</a:t>
            </a:r>
            <a:r>
              <a:rPr lang="en-US" altLang="en-US" b="1" dirty="0">
                <a:solidFill>
                  <a:srgbClr val="1F09C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F09C3"/>
                </a:solidFill>
                <a:cs typeface="Times New Roman" panose="02020603050405020304" pitchFamily="18" charset="0"/>
              </a:rPr>
              <a:t>thông</a:t>
            </a:r>
            <a:r>
              <a:rPr lang="en-US" altLang="en-US" b="1" dirty="0">
                <a:solidFill>
                  <a:srgbClr val="1F09C3"/>
                </a:solidFill>
                <a:cs typeface="Times New Roman" panose="02020603050405020304" pitchFamily="18" charset="0"/>
              </a:rPr>
              <a:t> tin </a:t>
            </a:r>
            <a:r>
              <a:rPr lang="en-US" altLang="en-US" b="1" dirty="0" err="1">
                <a:solidFill>
                  <a:srgbClr val="1F09C3"/>
                </a:solidFill>
                <a:cs typeface="Times New Roman" panose="02020603050405020304" pitchFamily="18" charset="0"/>
              </a:rPr>
              <a:t>dưới</a:t>
            </a:r>
            <a:r>
              <a:rPr lang="en-US" altLang="en-US" b="1" dirty="0">
                <a:solidFill>
                  <a:srgbClr val="1F09C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F09C3"/>
                </a:solidFill>
                <a:cs typeface="Times New Roman" panose="02020603050405020304" pitchFamily="18" charset="0"/>
              </a:rPr>
              <a:t>dạng</a:t>
            </a:r>
            <a:r>
              <a:rPr lang="en-US" altLang="en-US" b="1" dirty="0">
                <a:solidFill>
                  <a:srgbClr val="1F09C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F09C3"/>
                </a:solidFill>
                <a:cs typeface="Times New Roman" panose="02020603050405020304" pitchFamily="18" charset="0"/>
              </a:rPr>
              <a:t>cụ</a:t>
            </a:r>
            <a:r>
              <a:rPr lang="en-US" altLang="en-US" b="1" dirty="0">
                <a:solidFill>
                  <a:srgbClr val="1F09C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F09C3"/>
                </a:solidFill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solidFill>
                  <a:srgbClr val="1F09C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F09C3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solidFill>
                  <a:srgbClr val="1F09C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F09C3"/>
                </a:solidFill>
                <a:cs typeface="Times New Roman" panose="02020603050405020304" pitchFamily="18" charset="0"/>
              </a:rPr>
              <a:t>đó</a:t>
            </a:r>
            <a:endParaRPr lang="en-US" altLang="en-US" b="1" dirty="0">
              <a:solidFill>
                <a:srgbClr val="1F09C3"/>
              </a:solidFill>
              <a:cs typeface="Times New Roman" panose="02020603050405020304" pitchFamily="18" charset="0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590800" y="2343150"/>
            <a:ext cx="5867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dirty="0" err="1">
                <a:solidFill>
                  <a:srgbClr val="1F09C3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1F09C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F09C3"/>
                </a:solidFill>
                <a:cs typeface="Times New Roman" panose="02020603050405020304" pitchFamily="18" charset="0"/>
              </a:rPr>
              <a:t>lưu</a:t>
            </a:r>
            <a:r>
              <a:rPr lang="en-US" altLang="en-US" b="1" dirty="0">
                <a:solidFill>
                  <a:srgbClr val="1F09C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F09C3"/>
                </a:solidFill>
                <a:cs typeface="Times New Roman" panose="02020603050405020304" pitchFamily="18" charset="0"/>
              </a:rPr>
              <a:t>trữ</a:t>
            </a:r>
            <a:r>
              <a:rPr lang="en-US" altLang="en-US" b="1" dirty="0">
                <a:solidFill>
                  <a:srgbClr val="1F09C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F09C3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1F09C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F09C3"/>
                </a:solidFill>
                <a:cs typeface="Times New Roman" panose="02020603050405020304" pitchFamily="18" charset="0"/>
              </a:rPr>
              <a:t>chuyển</a:t>
            </a:r>
            <a:r>
              <a:rPr lang="en-US" altLang="en-US" b="1" dirty="0">
                <a:solidFill>
                  <a:srgbClr val="1F09C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F09C3"/>
                </a:solidFill>
                <a:cs typeface="Times New Roman" panose="02020603050405020304" pitchFamily="18" charset="0"/>
              </a:rPr>
              <a:t>giao</a:t>
            </a:r>
            <a:r>
              <a:rPr lang="en-US" altLang="en-US" b="1" dirty="0">
                <a:solidFill>
                  <a:srgbClr val="1F09C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F09C3"/>
                </a:solidFill>
                <a:cs typeface="Times New Roman" panose="02020603050405020304" pitchFamily="18" charset="0"/>
              </a:rPr>
              <a:t>thông</a:t>
            </a:r>
            <a:r>
              <a:rPr lang="en-US" altLang="en-US" b="1" dirty="0">
                <a:solidFill>
                  <a:srgbClr val="1F09C3"/>
                </a:solidFill>
                <a:cs typeface="Times New Roman" panose="02020603050405020304" pitchFamily="18" charset="0"/>
              </a:rPr>
              <a:t> tin</a:t>
            </a: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2514600" y="3124200"/>
            <a:ext cx="5943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dirty="0" err="1">
                <a:solidFill>
                  <a:srgbClr val="1F09C3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1F09C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F09C3"/>
                </a:solidFill>
                <a:cs typeface="Times New Roman" panose="02020603050405020304" pitchFamily="18" charset="0"/>
              </a:rPr>
              <a:t>vai</a:t>
            </a:r>
            <a:r>
              <a:rPr lang="en-US" altLang="en-US" b="1" dirty="0">
                <a:solidFill>
                  <a:srgbClr val="1F09C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F09C3"/>
                </a:solidFill>
                <a:cs typeface="Times New Roman" panose="02020603050405020304" pitchFamily="18" charset="0"/>
              </a:rPr>
              <a:t>trò</a:t>
            </a:r>
            <a:r>
              <a:rPr lang="en-US" altLang="en-US" b="1" dirty="0">
                <a:solidFill>
                  <a:srgbClr val="1F09C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F09C3"/>
                </a:solidFill>
                <a:cs typeface="Times New Roman" panose="02020603050405020304" pitchFamily="18" charset="0"/>
              </a:rPr>
              <a:t>quyết</a:t>
            </a:r>
            <a:r>
              <a:rPr lang="en-US" altLang="en-US" b="1" dirty="0">
                <a:solidFill>
                  <a:srgbClr val="1F09C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F09C3"/>
                </a:solidFill>
                <a:cs typeface="Times New Roman" panose="02020603050405020304" pitchFamily="18" charset="0"/>
              </a:rPr>
              <a:t>định</a:t>
            </a:r>
            <a:r>
              <a:rPr lang="en-US" altLang="en-US" b="1" dirty="0">
                <a:solidFill>
                  <a:srgbClr val="1F09C3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b="1" dirty="0" err="1">
                <a:solidFill>
                  <a:srgbClr val="1F09C3"/>
                </a:solidFill>
                <a:cs typeface="Times New Roman" panose="02020603050405020304" pitchFamily="18" charset="0"/>
              </a:rPr>
              <a:t>đối</a:t>
            </a:r>
            <a:r>
              <a:rPr lang="en-US" altLang="en-US" b="1" dirty="0">
                <a:solidFill>
                  <a:srgbClr val="1F09C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F09C3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rgbClr val="1F09C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F09C3"/>
                </a:solidFill>
                <a:cs typeface="Times New Roman" panose="02020603050405020304" pitchFamily="18" charset="0"/>
              </a:rPr>
              <a:t>hoạt</a:t>
            </a:r>
            <a:r>
              <a:rPr lang="en-US" altLang="en-US" b="1" dirty="0">
                <a:solidFill>
                  <a:srgbClr val="1F09C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F09C3"/>
                </a:solidFill>
                <a:cs typeface="Times New Roman" panose="02020603050405020304" pitchFamily="18" charset="0"/>
              </a:rPr>
              <a:t>động</a:t>
            </a:r>
            <a:r>
              <a:rPr lang="en-US" altLang="en-US" b="1" dirty="0">
                <a:solidFill>
                  <a:srgbClr val="1F09C3"/>
                </a:solidFill>
                <a:cs typeface="Times New Roman" panose="02020603050405020304" pitchFamily="18" charset="0"/>
              </a:rPr>
              <a:t> tin </a:t>
            </a:r>
            <a:r>
              <a:rPr lang="en-US" altLang="en-US" b="1" dirty="0" err="1">
                <a:solidFill>
                  <a:srgbClr val="1F09C3"/>
                </a:solidFill>
                <a:cs typeface="Times New Roman" panose="02020603050405020304" pitchFamily="18" charset="0"/>
              </a:rPr>
              <a:t>học</a:t>
            </a:r>
            <a:endParaRPr lang="en-US" altLang="en-US" b="1" dirty="0">
              <a:solidFill>
                <a:srgbClr val="1F09C3"/>
              </a:solidFill>
              <a:cs typeface="Times New Roman" panose="02020603050405020304" pitchFamily="18" charset="0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2549525" y="5334000"/>
            <a:ext cx="533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dirty="0" err="1">
                <a:solidFill>
                  <a:srgbClr val="1F09C3"/>
                </a:solidFill>
                <a:cs typeface="Times New Roman" panose="02020603050405020304" pitchFamily="18" charset="0"/>
              </a:rPr>
              <a:t>Tất</a:t>
            </a:r>
            <a:r>
              <a:rPr lang="en-US" altLang="en-US" b="1" dirty="0">
                <a:solidFill>
                  <a:srgbClr val="1F09C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F09C3"/>
                </a:solidFill>
                <a:cs typeface="Times New Roman" panose="02020603050405020304" pitchFamily="18" charset="0"/>
              </a:rPr>
              <a:t>cả</a:t>
            </a:r>
            <a:r>
              <a:rPr lang="en-US" altLang="en-US" b="1" dirty="0">
                <a:solidFill>
                  <a:srgbClr val="1F09C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F09C3"/>
                </a:solidFill>
                <a:cs typeface="Times New Roman" panose="02020603050405020304" pitchFamily="18" charset="0"/>
              </a:rPr>
              <a:t>đều</a:t>
            </a:r>
            <a:r>
              <a:rPr lang="en-US" altLang="en-US" b="1" dirty="0">
                <a:solidFill>
                  <a:srgbClr val="1F09C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F09C3"/>
                </a:solidFill>
                <a:cs typeface="Times New Roman" panose="02020603050405020304" pitchFamily="18" charset="0"/>
              </a:rPr>
              <a:t>đúng</a:t>
            </a:r>
            <a:endParaRPr lang="en-US" altLang="en-US" b="1" dirty="0">
              <a:solidFill>
                <a:srgbClr val="1F09C3"/>
              </a:solidFill>
              <a:cs typeface="Times New Roman" panose="02020603050405020304" pitchFamily="18" charset="0"/>
            </a:endParaRPr>
          </a:p>
        </p:txBody>
      </p:sp>
      <p:sp>
        <p:nvSpPr>
          <p:cNvPr id="52231" name="Rectangle 9"/>
          <p:cNvSpPr>
            <a:spLocks noChangeArrowheads="1"/>
          </p:cNvSpPr>
          <p:nvPr/>
        </p:nvSpPr>
        <p:spPr bwMode="auto">
          <a:xfrm>
            <a:off x="1752600" y="1143000"/>
            <a:ext cx="6781800" cy="58420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biểu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diễn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thông</a:t>
            </a:r>
            <a:r>
              <a:rPr lang="en-US" altLang="en-US" sz="3200" b="1" dirty="0">
                <a:cs typeface="Times New Roman" panose="02020603050405020304" pitchFamily="18" charset="0"/>
              </a:rPr>
              <a:t> tin?</a:t>
            </a:r>
          </a:p>
        </p:txBody>
      </p:sp>
      <p:pic>
        <p:nvPicPr>
          <p:cNvPr id="11" name="Picture 10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 bwMode="auto">
          <a:xfrm>
            <a:off x="4953000" y="685800"/>
            <a:ext cx="4191000" cy="1947863"/>
          </a:xfrm>
          <a:prstGeom prst="wedgeEllipseCallout">
            <a:avLst>
              <a:gd name="adj1" fmla="val 40827"/>
              <a:gd name="adj2" fmla="val 5977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dirty="0" err="1">
                <a:latin typeface="Arial" panose="020B0604020202020204" pitchFamily="34" charset="0"/>
              </a:rPr>
              <a:t>Mục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tiêu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phấn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đấu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đội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viên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là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gì</a:t>
            </a:r>
            <a:r>
              <a:rPr lang="en-US" dirty="0">
                <a:latin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solidFill>
                  <a:srgbClr val="FFABAB"/>
                </a:solidFill>
              </a:rPr>
              <a:t>GV: Võ Nhật Trường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2514600" y="4352925"/>
            <a:ext cx="586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dirty="0" err="1">
                <a:solidFill>
                  <a:srgbClr val="1F09C3"/>
                </a:solidFill>
                <a:cs typeface="Times New Roman" panose="02020603050405020304" pitchFamily="18" charset="0"/>
              </a:rPr>
              <a:t>Thông</a:t>
            </a:r>
            <a:r>
              <a:rPr lang="en-US" altLang="en-US" b="1" dirty="0">
                <a:solidFill>
                  <a:srgbClr val="1F09C3"/>
                </a:solidFill>
                <a:cs typeface="Times New Roman" panose="02020603050405020304" pitchFamily="18" charset="0"/>
              </a:rPr>
              <a:t> tin </a:t>
            </a:r>
            <a:r>
              <a:rPr lang="en-US" altLang="en-US" b="1" dirty="0" err="1">
                <a:solidFill>
                  <a:srgbClr val="1F09C3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rgbClr val="1F09C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F09C3"/>
                </a:solidFill>
                <a:cs typeface="Times New Roman" panose="02020603050405020304" pitchFamily="18" charset="0"/>
              </a:rPr>
              <a:t>biểu</a:t>
            </a:r>
            <a:r>
              <a:rPr lang="en-US" altLang="en-US" b="1" dirty="0">
                <a:solidFill>
                  <a:srgbClr val="1F09C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F09C3"/>
                </a:solidFill>
                <a:cs typeface="Times New Roman" panose="02020603050405020304" pitchFamily="18" charset="0"/>
              </a:rPr>
              <a:t>diễn</a:t>
            </a:r>
            <a:r>
              <a:rPr lang="en-US" altLang="en-US" b="1" dirty="0">
                <a:solidFill>
                  <a:srgbClr val="1F09C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F09C3"/>
                </a:solidFill>
                <a:cs typeface="Times New Roman" panose="02020603050405020304" pitchFamily="18" charset="0"/>
              </a:rPr>
              <a:t>âm</a:t>
            </a:r>
            <a:r>
              <a:rPr lang="en-US" altLang="en-US" b="1" dirty="0">
                <a:solidFill>
                  <a:srgbClr val="1F09C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F09C3"/>
                </a:solidFill>
                <a:cs typeface="Times New Roman" panose="02020603050405020304" pitchFamily="18" charset="0"/>
              </a:rPr>
              <a:t>thanh</a:t>
            </a:r>
            <a:endParaRPr lang="en-US" altLang="en-US" b="1" dirty="0">
              <a:solidFill>
                <a:srgbClr val="1F09C3"/>
              </a:solidFill>
              <a:cs typeface="Times New Roman" panose="02020603050405020304" pitchFamily="18" charset="0"/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2590800" y="2343150"/>
            <a:ext cx="586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dirty="0" err="1">
                <a:solidFill>
                  <a:srgbClr val="1F09C3"/>
                </a:solidFill>
                <a:cs typeface="Times New Roman" panose="02020603050405020304" pitchFamily="18" charset="0"/>
              </a:rPr>
              <a:t>Thông</a:t>
            </a:r>
            <a:r>
              <a:rPr lang="en-US" altLang="en-US" b="1" dirty="0">
                <a:solidFill>
                  <a:srgbClr val="1F09C3"/>
                </a:solidFill>
                <a:cs typeface="Times New Roman" panose="02020603050405020304" pitchFamily="18" charset="0"/>
              </a:rPr>
              <a:t> tin </a:t>
            </a:r>
            <a:r>
              <a:rPr lang="en-US" altLang="en-US" b="1" dirty="0" err="1">
                <a:solidFill>
                  <a:srgbClr val="1F09C3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rgbClr val="1F09C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F09C3"/>
                </a:solidFill>
                <a:cs typeface="Times New Roman" panose="02020603050405020304" pitchFamily="18" charset="0"/>
              </a:rPr>
              <a:t>biểu</a:t>
            </a:r>
            <a:r>
              <a:rPr lang="en-US" altLang="en-US" b="1" dirty="0">
                <a:solidFill>
                  <a:srgbClr val="1F09C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F09C3"/>
                </a:solidFill>
                <a:cs typeface="Times New Roman" panose="02020603050405020304" pitchFamily="18" charset="0"/>
              </a:rPr>
              <a:t>diễn</a:t>
            </a:r>
            <a:r>
              <a:rPr lang="en-US" altLang="en-US" b="1" dirty="0">
                <a:solidFill>
                  <a:srgbClr val="1F09C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F09C3"/>
                </a:solidFill>
                <a:cs typeface="Times New Roman" panose="02020603050405020304" pitchFamily="18" charset="0"/>
              </a:rPr>
              <a:t>văn</a:t>
            </a:r>
            <a:r>
              <a:rPr lang="en-US" altLang="en-US" b="1" dirty="0">
                <a:solidFill>
                  <a:srgbClr val="1F09C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F09C3"/>
                </a:solidFill>
                <a:cs typeface="Times New Roman" panose="02020603050405020304" pitchFamily="18" charset="0"/>
              </a:rPr>
              <a:t>bản</a:t>
            </a:r>
            <a:endParaRPr lang="en-US" altLang="en-US" b="1" dirty="0">
              <a:solidFill>
                <a:srgbClr val="1F09C3"/>
              </a:solidFill>
              <a:cs typeface="Times New Roman" panose="02020603050405020304" pitchFamily="18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2514600" y="3362325"/>
            <a:ext cx="594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dirty="0" err="1">
                <a:solidFill>
                  <a:srgbClr val="1F09C3"/>
                </a:solidFill>
                <a:cs typeface="Times New Roman" panose="02020603050405020304" pitchFamily="18" charset="0"/>
              </a:rPr>
              <a:t>Thông</a:t>
            </a:r>
            <a:r>
              <a:rPr lang="en-US" altLang="en-US" b="1" dirty="0">
                <a:solidFill>
                  <a:srgbClr val="1F09C3"/>
                </a:solidFill>
                <a:cs typeface="Times New Roman" panose="02020603050405020304" pitchFamily="18" charset="0"/>
              </a:rPr>
              <a:t> tin </a:t>
            </a:r>
            <a:r>
              <a:rPr lang="en-US" altLang="en-US" b="1" dirty="0" err="1">
                <a:solidFill>
                  <a:srgbClr val="1F09C3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rgbClr val="1F09C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F09C3"/>
                </a:solidFill>
                <a:cs typeface="Times New Roman" panose="02020603050405020304" pitchFamily="18" charset="0"/>
              </a:rPr>
              <a:t>biểu</a:t>
            </a:r>
            <a:r>
              <a:rPr lang="en-US" altLang="en-US" b="1" dirty="0">
                <a:solidFill>
                  <a:srgbClr val="1F09C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F09C3"/>
                </a:solidFill>
                <a:cs typeface="Times New Roman" panose="02020603050405020304" pitchFamily="18" charset="0"/>
              </a:rPr>
              <a:t>diễn</a:t>
            </a:r>
            <a:r>
              <a:rPr lang="en-US" altLang="en-US" b="1" dirty="0">
                <a:solidFill>
                  <a:srgbClr val="1F09C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F09C3"/>
                </a:solidFill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1F09C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F09C3"/>
                </a:solidFill>
                <a:cs typeface="Times New Roman" panose="02020603050405020304" pitchFamily="18" charset="0"/>
              </a:rPr>
              <a:t>ảnh</a:t>
            </a:r>
            <a:endParaRPr lang="en-US" altLang="en-US" b="1" dirty="0">
              <a:solidFill>
                <a:srgbClr val="1F09C3"/>
              </a:solidFill>
              <a:cs typeface="Times New Roman" panose="02020603050405020304" pitchFamily="18" charset="0"/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2209800" y="5344180"/>
            <a:ext cx="68579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dirty="0" err="1">
                <a:solidFill>
                  <a:srgbClr val="1F09C3"/>
                </a:solidFill>
                <a:cs typeface="Times New Roman" panose="02020603050405020304" pitchFamily="18" charset="0"/>
              </a:rPr>
              <a:t>Thông</a:t>
            </a:r>
            <a:r>
              <a:rPr lang="en-US" altLang="en-US" b="1" dirty="0">
                <a:solidFill>
                  <a:srgbClr val="1F09C3"/>
                </a:solidFill>
                <a:cs typeface="Times New Roman" panose="02020603050405020304" pitchFamily="18" charset="0"/>
              </a:rPr>
              <a:t> tin </a:t>
            </a:r>
            <a:r>
              <a:rPr lang="en-US" altLang="en-US" b="1" dirty="0" err="1">
                <a:solidFill>
                  <a:srgbClr val="1F09C3"/>
                </a:solidFill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rgbClr val="1F09C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F09C3"/>
                </a:solidFill>
                <a:cs typeface="Times New Roman" panose="02020603050405020304" pitchFamily="18" charset="0"/>
              </a:rPr>
              <a:t>biểu</a:t>
            </a:r>
            <a:r>
              <a:rPr lang="en-US" altLang="en-US" b="1" dirty="0">
                <a:solidFill>
                  <a:srgbClr val="1F09C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F09C3"/>
                </a:solidFill>
                <a:cs typeface="Times New Roman" panose="02020603050405020304" pitchFamily="18" charset="0"/>
              </a:rPr>
              <a:t>diễn</a:t>
            </a:r>
            <a:r>
              <a:rPr lang="en-US" altLang="en-US" b="1" dirty="0">
                <a:solidFill>
                  <a:srgbClr val="1F09C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F09C3"/>
                </a:solidFill>
                <a:cs typeface="Times New Roman" panose="02020603050405020304" pitchFamily="18" charset="0"/>
              </a:rPr>
              <a:t>dưới</a:t>
            </a:r>
            <a:r>
              <a:rPr lang="en-US" altLang="en-US" b="1" dirty="0">
                <a:solidFill>
                  <a:srgbClr val="1F09C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F09C3"/>
                </a:solidFill>
                <a:cs typeface="Times New Roman" panose="02020603050405020304" pitchFamily="18" charset="0"/>
              </a:rPr>
              <a:t>dạng</a:t>
            </a:r>
            <a:r>
              <a:rPr lang="en-US" altLang="en-US" b="1" dirty="0">
                <a:solidFill>
                  <a:srgbClr val="1F09C3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1F09C3"/>
                </a:solidFill>
                <a:cs typeface="Times New Roman" panose="02020603050405020304" pitchFamily="18" charset="0"/>
              </a:rPr>
              <a:t>dãy</a:t>
            </a:r>
            <a:r>
              <a:rPr lang="en-US" altLang="en-US" b="1" dirty="0">
                <a:solidFill>
                  <a:srgbClr val="1F09C3"/>
                </a:solidFill>
                <a:cs typeface="Times New Roman" panose="02020603050405020304" pitchFamily="18" charset="0"/>
              </a:rPr>
              <a:t> bit </a:t>
            </a:r>
          </a:p>
        </p:txBody>
      </p:sp>
      <p:sp>
        <p:nvSpPr>
          <p:cNvPr id="53255" name="Rectangle 9"/>
          <p:cNvSpPr>
            <a:spLocks noChangeArrowheads="1"/>
          </p:cNvSpPr>
          <p:nvPr/>
        </p:nvSpPr>
        <p:spPr bwMode="auto">
          <a:xfrm>
            <a:off x="1752600" y="979488"/>
            <a:ext cx="6781800" cy="1077912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máy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thông</a:t>
            </a:r>
            <a:r>
              <a:rPr lang="en-US" altLang="en-US" sz="3200" b="1" dirty="0">
                <a:cs typeface="Times New Roman" panose="02020603050405020304" pitchFamily="18" charset="0"/>
              </a:rPr>
              <a:t> tin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biểu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diễn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1" name="Picture 10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10150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3"/>
          <p:cNvSpPr>
            <a:spLocks noGrp="1"/>
          </p:cNvSpPr>
          <p:nvPr>
            <p:ph type="ftr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solidFill>
                  <a:srgbClr val="FFABAB"/>
                </a:solidFill>
              </a:rPr>
              <a:t>GV: Võ Nhật Trường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2514600" y="4352925"/>
            <a:ext cx="586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dirty="0" err="1"/>
              <a:t>Dạng</a:t>
            </a:r>
            <a:r>
              <a:rPr lang="en-US" altLang="en-US" b="1" dirty="0"/>
              <a:t> </a:t>
            </a:r>
            <a:r>
              <a:rPr lang="en-US" altLang="en-US" b="1" dirty="0" err="1"/>
              <a:t>hình</a:t>
            </a:r>
            <a:r>
              <a:rPr lang="en-US" altLang="en-US" b="1" dirty="0"/>
              <a:t> </a:t>
            </a:r>
            <a:r>
              <a:rPr lang="en-US" altLang="en-US" b="1" dirty="0" err="1"/>
              <a:t>ảnh</a:t>
            </a:r>
            <a:r>
              <a:rPr lang="en-US" altLang="en-US" b="1" dirty="0"/>
              <a:t>.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590800" y="2343150"/>
            <a:ext cx="586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dirty="0" err="1"/>
              <a:t>Dạng</a:t>
            </a:r>
            <a:r>
              <a:rPr lang="en-US" altLang="en-US" b="1" dirty="0"/>
              <a:t> </a:t>
            </a:r>
            <a:r>
              <a:rPr lang="en-US" altLang="en-US" b="1" dirty="0" err="1"/>
              <a:t>văn</a:t>
            </a:r>
            <a:r>
              <a:rPr lang="en-US" altLang="en-US" b="1" dirty="0"/>
              <a:t> </a:t>
            </a:r>
            <a:r>
              <a:rPr lang="en-US" altLang="en-US" b="1" dirty="0" err="1"/>
              <a:t>bản</a:t>
            </a:r>
            <a:r>
              <a:rPr lang="en-US" altLang="en-US" b="1" dirty="0"/>
              <a:t>.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2514600" y="3362325"/>
            <a:ext cx="594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dirty="0" err="1"/>
              <a:t>Dạng</a:t>
            </a:r>
            <a:r>
              <a:rPr lang="en-US" altLang="en-US" b="1" dirty="0"/>
              <a:t> </a:t>
            </a:r>
            <a:r>
              <a:rPr lang="en-US" altLang="en-US" b="1" dirty="0" err="1"/>
              <a:t>âm</a:t>
            </a:r>
            <a:r>
              <a:rPr lang="en-US" altLang="en-US" b="1" dirty="0"/>
              <a:t> </a:t>
            </a:r>
            <a:r>
              <a:rPr lang="en-US" altLang="en-US" b="1" dirty="0" err="1"/>
              <a:t>thanh</a:t>
            </a:r>
            <a:r>
              <a:rPr lang="en-US" altLang="en-US" b="1" dirty="0"/>
              <a:t>.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2362200" y="5344180"/>
            <a:ext cx="6365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dirty="0" err="1"/>
              <a:t>Tổng</a:t>
            </a:r>
            <a:r>
              <a:rPr lang="en-US" altLang="en-US" b="1" dirty="0"/>
              <a:t> </a:t>
            </a:r>
            <a:r>
              <a:rPr lang="en-US" altLang="en-US" b="1" dirty="0" err="1"/>
              <a:t>hợp</a:t>
            </a:r>
            <a:r>
              <a:rPr lang="en-US" altLang="en-US" b="1" dirty="0"/>
              <a:t> </a:t>
            </a:r>
            <a:r>
              <a:rPr lang="en-US" altLang="en-US" b="1" dirty="0" err="1"/>
              <a:t>hai</a:t>
            </a:r>
            <a:r>
              <a:rPr lang="en-US" altLang="en-US" b="1" dirty="0"/>
              <a:t> </a:t>
            </a:r>
            <a:r>
              <a:rPr lang="en-US" altLang="en-US" b="1" dirty="0" err="1"/>
              <a:t>dạng</a:t>
            </a:r>
            <a:r>
              <a:rPr lang="en-US" altLang="en-US" b="1" dirty="0"/>
              <a:t> </a:t>
            </a:r>
            <a:r>
              <a:rPr lang="en-US" altLang="en-US" b="1" dirty="0" err="1"/>
              <a:t>văn</a:t>
            </a:r>
            <a:r>
              <a:rPr lang="en-US" altLang="en-US" b="1" dirty="0"/>
              <a:t> </a:t>
            </a:r>
            <a:r>
              <a:rPr lang="en-US" altLang="en-US" b="1" dirty="0" err="1"/>
              <a:t>bản</a:t>
            </a:r>
            <a:r>
              <a:rPr lang="en-US" altLang="en-US" b="1" dirty="0"/>
              <a:t> </a:t>
            </a:r>
            <a:r>
              <a:rPr lang="en-US" altLang="en-US" b="1" dirty="0" err="1"/>
              <a:t>và</a:t>
            </a:r>
            <a:r>
              <a:rPr lang="en-US" altLang="en-US" b="1" dirty="0"/>
              <a:t> </a:t>
            </a:r>
            <a:r>
              <a:rPr lang="en-US" altLang="en-US" b="1" dirty="0" err="1"/>
              <a:t>hình</a:t>
            </a:r>
            <a:r>
              <a:rPr lang="en-US" altLang="en-US" b="1" dirty="0"/>
              <a:t> </a:t>
            </a:r>
            <a:r>
              <a:rPr lang="en-US" altLang="en-US" b="1" dirty="0" err="1"/>
              <a:t>ảnh</a:t>
            </a:r>
            <a:r>
              <a:rPr lang="en-US" altLang="en-US" b="1" dirty="0"/>
              <a:t>.</a:t>
            </a:r>
          </a:p>
        </p:txBody>
      </p:sp>
      <p:sp>
        <p:nvSpPr>
          <p:cNvPr id="54279" name="Rectangle 9"/>
          <p:cNvSpPr>
            <a:spLocks noChangeArrowheads="1"/>
          </p:cNvSpPr>
          <p:nvPr/>
        </p:nvSpPr>
        <p:spPr bwMode="auto">
          <a:xfrm>
            <a:off x="1752600" y="979488"/>
            <a:ext cx="6781800" cy="954087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 err="1">
                <a:solidFill>
                  <a:srgbClr val="FF0000"/>
                </a:solidFill>
              </a:rPr>
              <a:t>Tập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truyện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tranh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quen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thuộc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với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nhiều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bạn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nhỏ</a:t>
            </a:r>
            <a:r>
              <a:rPr lang="en-US" altLang="en-US" b="1" dirty="0">
                <a:solidFill>
                  <a:srgbClr val="FF0000"/>
                </a:solidFill>
              </a:rPr>
              <a:t> “</a:t>
            </a:r>
            <a:r>
              <a:rPr lang="en-US" altLang="en-US" b="1" dirty="0" err="1">
                <a:solidFill>
                  <a:srgbClr val="FF0000"/>
                </a:solidFill>
              </a:rPr>
              <a:t>Đô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rê</a:t>
            </a:r>
            <a:r>
              <a:rPr lang="en-US" altLang="en-US" b="1" dirty="0">
                <a:solidFill>
                  <a:srgbClr val="FF0000"/>
                </a:solidFill>
              </a:rPr>
              <a:t> mon” </a:t>
            </a:r>
            <a:r>
              <a:rPr lang="en-US" altLang="en-US" b="1" dirty="0" err="1">
                <a:solidFill>
                  <a:srgbClr val="FF0000"/>
                </a:solidFill>
              </a:rPr>
              <a:t>cho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em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thông</a:t>
            </a:r>
            <a:r>
              <a:rPr lang="en-US" altLang="en-US" b="1" dirty="0">
                <a:solidFill>
                  <a:srgbClr val="FF0000"/>
                </a:solidFill>
              </a:rPr>
              <a:t> tin.</a:t>
            </a:r>
            <a:endParaRPr lang="en-US" altLang="en-US" b="1" dirty="0">
              <a:cs typeface="Times New Roman" panose="02020603050405020304" pitchFamily="18" charset="0"/>
            </a:endParaRPr>
          </a:p>
        </p:txBody>
      </p:sp>
      <p:pic>
        <p:nvPicPr>
          <p:cNvPr id="11" name="Picture 10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10150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3"/>
          <p:cNvSpPr>
            <a:spLocks noGrp="1"/>
          </p:cNvSpPr>
          <p:nvPr>
            <p:ph type="ftr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solidFill>
                  <a:srgbClr val="FFABAB"/>
                </a:solidFill>
              </a:rPr>
              <a:t>GV: Võ Nhật Trường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2514600" y="4352925"/>
            <a:ext cx="586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dirty="0" err="1"/>
              <a:t>Thông</a:t>
            </a:r>
            <a:r>
              <a:rPr lang="en-US" altLang="en-US" b="1" dirty="0"/>
              <a:t> tin.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2590800" y="2343150"/>
            <a:ext cx="586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dirty="0" err="1"/>
              <a:t>Lệnh</a:t>
            </a:r>
            <a:r>
              <a:rPr lang="en-US" altLang="en-US" b="1" dirty="0"/>
              <a:t>.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2514600" y="3362325"/>
            <a:ext cx="594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dirty="0" err="1"/>
              <a:t>Chỉ</a:t>
            </a:r>
            <a:r>
              <a:rPr lang="en-US" altLang="en-US" b="1" dirty="0"/>
              <a:t> </a:t>
            </a:r>
            <a:r>
              <a:rPr lang="en-US" altLang="en-US" b="1" dirty="0" err="1"/>
              <a:t>dẫn</a:t>
            </a:r>
            <a:r>
              <a:rPr lang="en-US" altLang="en-US" b="1" dirty="0"/>
              <a:t>.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2549525" y="5343525"/>
            <a:ext cx="5908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dirty="0" err="1"/>
              <a:t>Dữ</a:t>
            </a:r>
            <a:r>
              <a:rPr lang="en-US" altLang="en-US" b="1" dirty="0"/>
              <a:t> </a:t>
            </a:r>
            <a:r>
              <a:rPr lang="en-US" altLang="en-US" b="1" dirty="0" err="1"/>
              <a:t>liệu</a:t>
            </a:r>
            <a:r>
              <a:rPr lang="en-US" altLang="en-US" b="1" dirty="0"/>
              <a:t>.</a:t>
            </a:r>
          </a:p>
        </p:txBody>
      </p:sp>
      <p:sp>
        <p:nvSpPr>
          <p:cNvPr id="55303" name="Rectangle 9"/>
          <p:cNvSpPr>
            <a:spLocks noChangeArrowheads="1"/>
          </p:cNvSpPr>
          <p:nvPr/>
        </p:nvSpPr>
        <p:spPr bwMode="auto">
          <a:xfrm>
            <a:off x="1752600" y="979488"/>
            <a:ext cx="6781800" cy="954087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 err="1">
                <a:solidFill>
                  <a:srgbClr val="990033"/>
                </a:solidFill>
              </a:rPr>
              <a:t>Văn</a:t>
            </a:r>
            <a:r>
              <a:rPr lang="en-US" altLang="en-US" b="1" dirty="0">
                <a:solidFill>
                  <a:srgbClr val="990033"/>
                </a:solidFill>
              </a:rPr>
              <a:t> </a:t>
            </a:r>
            <a:r>
              <a:rPr lang="en-US" altLang="en-US" b="1" dirty="0" err="1">
                <a:solidFill>
                  <a:srgbClr val="990033"/>
                </a:solidFill>
              </a:rPr>
              <a:t>bản</a:t>
            </a:r>
            <a:r>
              <a:rPr lang="en-US" altLang="en-US" b="1" dirty="0">
                <a:solidFill>
                  <a:srgbClr val="990033"/>
                </a:solidFill>
              </a:rPr>
              <a:t>, </a:t>
            </a:r>
            <a:r>
              <a:rPr lang="en-US" altLang="en-US" b="1" dirty="0" err="1">
                <a:solidFill>
                  <a:srgbClr val="990033"/>
                </a:solidFill>
              </a:rPr>
              <a:t>số</a:t>
            </a:r>
            <a:r>
              <a:rPr lang="en-US" altLang="en-US" b="1" dirty="0">
                <a:solidFill>
                  <a:srgbClr val="990033"/>
                </a:solidFill>
              </a:rPr>
              <a:t>, </a:t>
            </a:r>
            <a:r>
              <a:rPr lang="en-US" altLang="en-US" b="1" dirty="0" err="1">
                <a:solidFill>
                  <a:srgbClr val="990033"/>
                </a:solidFill>
              </a:rPr>
              <a:t>hình</a:t>
            </a:r>
            <a:r>
              <a:rPr lang="en-US" altLang="en-US" b="1" dirty="0">
                <a:solidFill>
                  <a:srgbClr val="990033"/>
                </a:solidFill>
              </a:rPr>
              <a:t> </a:t>
            </a:r>
            <a:r>
              <a:rPr lang="en-US" altLang="en-US" b="1" dirty="0" err="1">
                <a:solidFill>
                  <a:srgbClr val="990033"/>
                </a:solidFill>
              </a:rPr>
              <a:t>ảnh</a:t>
            </a:r>
            <a:r>
              <a:rPr lang="en-US" altLang="en-US" b="1" dirty="0">
                <a:solidFill>
                  <a:srgbClr val="990033"/>
                </a:solidFill>
              </a:rPr>
              <a:t>, </a:t>
            </a:r>
            <a:r>
              <a:rPr lang="en-US" altLang="en-US" b="1" dirty="0" err="1">
                <a:solidFill>
                  <a:srgbClr val="990033"/>
                </a:solidFill>
              </a:rPr>
              <a:t>âm</a:t>
            </a:r>
            <a:r>
              <a:rPr lang="en-US" altLang="en-US" b="1" dirty="0">
                <a:solidFill>
                  <a:srgbClr val="990033"/>
                </a:solidFill>
              </a:rPr>
              <a:t> </a:t>
            </a:r>
            <a:r>
              <a:rPr lang="en-US" altLang="en-US" b="1" dirty="0" err="1">
                <a:solidFill>
                  <a:srgbClr val="990033"/>
                </a:solidFill>
              </a:rPr>
              <a:t>thanh</a:t>
            </a:r>
            <a:r>
              <a:rPr lang="en-US" altLang="en-US" b="1" dirty="0">
                <a:solidFill>
                  <a:srgbClr val="990033"/>
                </a:solidFill>
              </a:rPr>
              <a:t>, </a:t>
            </a:r>
            <a:r>
              <a:rPr lang="en-US" altLang="en-US" b="1" dirty="0" err="1">
                <a:solidFill>
                  <a:srgbClr val="990033"/>
                </a:solidFill>
              </a:rPr>
              <a:t>phim</a:t>
            </a:r>
            <a:r>
              <a:rPr lang="en-US" altLang="en-US" b="1" dirty="0">
                <a:solidFill>
                  <a:srgbClr val="990033"/>
                </a:solidFill>
              </a:rPr>
              <a:t> </a:t>
            </a:r>
            <a:r>
              <a:rPr lang="en-US" altLang="en-US" b="1" dirty="0" err="1">
                <a:solidFill>
                  <a:srgbClr val="990033"/>
                </a:solidFill>
              </a:rPr>
              <a:t>ảnh</a:t>
            </a:r>
            <a:r>
              <a:rPr lang="en-US" altLang="en-US" b="1" dirty="0">
                <a:solidFill>
                  <a:srgbClr val="990033"/>
                </a:solidFill>
              </a:rPr>
              <a:t> </a:t>
            </a:r>
            <a:r>
              <a:rPr lang="en-US" altLang="en-US" b="1" dirty="0" err="1">
                <a:solidFill>
                  <a:srgbClr val="990033"/>
                </a:solidFill>
              </a:rPr>
              <a:t>trong</a:t>
            </a:r>
            <a:r>
              <a:rPr lang="en-US" altLang="en-US" b="1" dirty="0">
                <a:solidFill>
                  <a:srgbClr val="990033"/>
                </a:solidFill>
              </a:rPr>
              <a:t> </a:t>
            </a:r>
            <a:r>
              <a:rPr lang="en-US" altLang="en-US" b="1" dirty="0" err="1">
                <a:solidFill>
                  <a:srgbClr val="990033"/>
                </a:solidFill>
              </a:rPr>
              <a:t>máy</a:t>
            </a:r>
            <a:r>
              <a:rPr lang="en-US" altLang="en-US" b="1" dirty="0">
                <a:solidFill>
                  <a:srgbClr val="990033"/>
                </a:solidFill>
              </a:rPr>
              <a:t> </a:t>
            </a:r>
            <a:r>
              <a:rPr lang="en-US" altLang="en-US" b="1" dirty="0" err="1">
                <a:solidFill>
                  <a:srgbClr val="990033"/>
                </a:solidFill>
              </a:rPr>
              <a:t>tính</a:t>
            </a:r>
            <a:r>
              <a:rPr lang="en-US" altLang="en-US" b="1" dirty="0">
                <a:solidFill>
                  <a:srgbClr val="990033"/>
                </a:solidFill>
              </a:rPr>
              <a:t> </a:t>
            </a:r>
            <a:r>
              <a:rPr lang="en-US" altLang="en-US" b="1" dirty="0" err="1">
                <a:solidFill>
                  <a:srgbClr val="990033"/>
                </a:solidFill>
              </a:rPr>
              <a:t>được</a:t>
            </a:r>
            <a:r>
              <a:rPr lang="en-US" altLang="en-US" b="1" dirty="0">
                <a:solidFill>
                  <a:srgbClr val="990033"/>
                </a:solidFill>
              </a:rPr>
              <a:t> </a:t>
            </a:r>
            <a:r>
              <a:rPr lang="en-US" altLang="en-US" b="1" dirty="0" err="1">
                <a:solidFill>
                  <a:srgbClr val="990033"/>
                </a:solidFill>
              </a:rPr>
              <a:t>gọi</a:t>
            </a:r>
            <a:r>
              <a:rPr lang="en-US" altLang="en-US" b="1" dirty="0">
                <a:solidFill>
                  <a:srgbClr val="990033"/>
                </a:solidFill>
              </a:rPr>
              <a:t> </a:t>
            </a:r>
            <a:r>
              <a:rPr lang="en-US" altLang="en-US" b="1" dirty="0" err="1">
                <a:solidFill>
                  <a:srgbClr val="990033"/>
                </a:solidFill>
              </a:rPr>
              <a:t>chung</a:t>
            </a:r>
            <a:r>
              <a:rPr lang="en-US" altLang="en-US" b="1" dirty="0">
                <a:solidFill>
                  <a:srgbClr val="990033"/>
                </a:solidFill>
              </a:rPr>
              <a:t> </a:t>
            </a:r>
            <a:r>
              <a:rPr lang="en-US" altLang="en-US" b="1" dirty="0" err="1">
                <a:solidFill>
                  <a:srgbClr val="990033"/>
                </a:solidFill>
              </a:rPr>
              <a:t>là</a:t>
            </a:r>
            <a:r>
              <a:rPr lang="en-US" altLang="en-US" b="1" dirty="0">
                <a:solidFill>
                  <a:srgbClr val="990033"/>
                </a:solidFill>
              </a:rPr>
              <a:t>:</a:t>
            </a:r>
            <a:endParaRPr lang="en-US" altLang="en-US" b="1" dirty="0">
              <a:cs typeface="Times New Roman" panose="02020603050405020304" pitchFamily="18" charset="0"/>
            </a:endParaRPr>
          </a:p>
        </p:txBody>
      </p:sp>
      <p:pic>
        <p:nvPicPr>
          <p:cNvPr id="11" name="Picture 10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10150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3"/>
          <p:cNvSpPr>
            <a:spLocks noGrp="1"/>
          </p:cNvSpPr>
          <p:nvPr>
            <p:ph type="ftr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solidFill>
                  <a:srgbClr val="FFABAB"/>
                </a:solidFill>
              </a:rPr>
              <a:t>GV: Võ Nhật Trường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2590800" y="4352925"/>
            <a:ext cx="586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dirty="0" err="1">
                <a:latin typeface="Arial" panose="020B0604020202020204" pitchFamily="34" charset="0"/>
              </a:rPr>
              <a:t>Viết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một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bản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nhạc</a:t>
            </a:r>
            <a:r>
              <a:rPr lang="en-US" altLang="en-US" b="1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590800" y="2343150"/>
            <a:ext cx="586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dirty="0" err="1">
                <a:latin typeface="Arial" panose="020B0604020202020204" pitchFamily="34" charset="0"/>
              </a:rPr>
              <a:t>Viết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một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bài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văn</a:t>
            </a:r>
            <a:r>
              <a:rPr lang="en-US" altLang="en-US" b="1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2590800" y="3236913"/>
            <a:ext cx="6324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b="1" dirty="0" err="1">
                <a:latin typeface="Arial" panose="020B0604020202020204" pitchFamily="34" charset="0"/>
              </a:rPr>
              <a:t>Vẽ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một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bức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tranh</a:t>
            </a:r>
            <a:r>
              <a:rPr lang="en-US" altLang="en-US" b="1" dirty="0">
                <a:latin typeface="Arial" panose="020B0604020202020204" pitchFamily="34" charset="0"/>
              </a:rPr>
              <a:t> hay </a:t>
            </a:r>
            <a:r>
              <a:rPr lang="en-US" altLang="en-US" b="1" dirty="0" err="1">
                <a:latin typeface="Arial" panose="020B0604020202020204" pitchFamily="34" charset="0"/>
              </a:rPr>
              <a:t>chụp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một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tấm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ảnh</a:t>
            </a:r>
            <a:r>
              <a:rPr lang="en-US" altLang="en-US" b="1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2549525" y="5343525"/>
            <a:ext cx="5908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dirty="0" err="1">
                <a:latin typeface="Arial" panose="020B0604020202020204" pitchFamily="34" charset="0"/>
              </a:rPr>
              <a:t>Tất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cả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các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hình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thức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trên</a:t>
            </a:r>
            <a:r>
              <a:rPr lang="en-US" altLang="en-US" b="1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6327" name="Rectangle 9"/>
          <p:cNvSpPr>
            <a:spLocks noChangeArrowheads="1"/>
          </p:cNvSpPr>
          <p:nvPr/>
        </p:nvSpPr>
        <p:spPr bwMode="auto">
          <a:xfrm>
            <a:off x="1752600" y="979488"/>
            <a:ext cx="6781800" cy="954087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 err="1">
                <a:solidFill>
                  <a:srgbClr val="990033"/>
                </a:solidFill>
                <a:latin typeface="Arial" panose="020B0604020202020204" pitchFamily="34" charset="0"/>
              </a:rPr>
              <a:t>Để</a:t>
            </a:r>
            <a:r>
              <a:rPr lang="en-US" altLang="en-US" b="1" dirty="0">
                <a:solidFill>
                  <a:srgbClr val="990033"/>
                </a:solidFill>
                <a:latin typeface="Arial" panose="020B0604020202020204" pitchFamily="34" charset="0"/>
              </a:rPr>
              <a:t> ca </a:t>
            </a:r>
            <a:r>
              <a:rPr lang="en-US" altLang="en-US" b="1" dirty="0" err="1">
                <a:solidFill>
                  <a:srgbClr val="990033"/>
                </a:solidFill>
                <a:latin typeface="Arial" panose="020B0604020202020204" pitchFamily="34" charset="0"/>
              </a:rPr>
              <a:t>ngợi</a:t>
            </a:r>
            <a:r>
              <a:rPr lang="en-US" altLang="en-US" b="1" dirty="0">
                <a:solidFill>
                  <a:srgbClr val="990033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990033"/>
                </a:solidFill>
                <a:latin typeface="Arial" panose="020B0604020202020204" pitchFamily="34" charset="0"/>
              </a:rPr>
              <a:t>về</a:t>
            </a:r>
            <a:r>
              <a:rPr lang="en-US" altLang="en-US" b="1" dirty="0">
                <a:solidFill>
                  <a:srgbClr val="990033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990033"/>
                </a:solidFill>
                <a:latin typeface="Arial" panose="020B0604020202020204" pitchFamily="34" charset="0"/>
              </a:rPr>
              <a:t>đất</a:t>
            </a:r>
            <a:r>
              <a:rPr lang="en-US" altLang="en-US" b="1" dirty="0">
                <a:solidFill>
                  <a:srgbClr val="990033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990033"/>
                </a:solidFill>
                <a:latin typeface="Arial" panose="020B0604020202020204" pitchFamily="34" charset="0"/>
              </a:rPr>
              <a:t>nước</a:t>
            </a:r>
            <a:r>
              <a:rPr lang="en-US" altLang="en-US" b="1" dirty="0">
                <a:solidFill>
                  <a:srgbClr val="990033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990033"/>
                </a:solidFill>
                <a:latin typeface="Arial" panose="020B0604020202020204" pitchFamily="34" charset="0"/>
              </a:rPr>
              <a:t>Việt</a:t>
            </a:r>
            <a:r>
              <a:rPr lang="en-US" altLang="en-US" b="1" dirty="0">
                <a:solidFill>
                  <a:srgbClr val="990033"/>
                </a:solidFill>
                <a:latin typeface="Arial" panose="020B0604020202020204" pitchFamily="34" charset="0"/>
              </a:rPr>
              <a:t> Nam </a:t>
            </a:r>
            <a:r>
              <a:rPr lang="en-US" altLang="en-US" b="1" dirty="0" err="1">
                <a:solidFill>
                  <a:srgbClr val="990033"/>
                </a:solidFill>
                <a:latin typeface="Arial" panose="020B0604020202020204" pitchFamily="34" charset="0"/>
              </a:rPr>
              <a:t>tươi</a:t>
            </a:r>
            <a:r>
              <a:rPr lang="en-US" altLang="en-US" b="1" dirty="0">
                <a:solidFill>
                  <a:srgbClr val="990033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990033"/>
                </a:solidFill>
                <a:latin typeface="Arial" panose="020B0604020202020204" pitchFamily="34" charset="0"/>
              </a:rPr>
              <a:t>đẹp</a:t>
            </a:r>
            <a:r>
              <a:rPr lang="en-US" altLang="en-US" b="1" dirty="0">
                <a:solidFill>
                  <a:srgbClr val="990033"/>
                </a:solidFill>
                <a:latin typeface="Arial" panose="020B0604020202020204" pitchFamily="34" charset="0"/>
              </a:rPr>
              <a:t> ta </a:t>
            </a:r>
            <a:r>
              <a:rPr lang="en-US" altLang="en-US" b="1" dirty="0" err="1">
                <a:solidFill>
                  <a:srgbClr val="990033"/>
                </a:solidFill>
                <a:latin typeface="Arial" panose="020B0604020202020204" pitchFamily="34" charset="0"/>
              </a:rPr>
              <a:t>có</a:t>
            </a:r>
            <a:r>
              <a:rPr lang="en-US" altLang="en-US" b="1" dirty="0">
                <a:solidFill>
                  <a:srgbClr val="990033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990033"/>
                </a:solidFill>
                <a:latin typeface="Arial" panose="020B0604020202020204" pitchFamily="34" charset="0"/>
              </a:rPr>
              <a:t>thể</a:t>
            </a:r>
            <a:r>
              <a:rPr lang="en-US" altLang="en-US" b="1" dirty="0">
                <a:solidFill>
                  <a:srgbClr val="990033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990033"/>
                </a:solidFill>
                <a:latin typeface="Arial" panose="020B0604020202020204" pitchFamily="34" charset="0"/>
              </a:rPr>
              <a:t>làm</a:t>
            </a:r>
            <a:r>
              <a:rPr lang="en-US" altLang="en-US" b="1" dirty="0">
                <a:solidFill>
                  <a:srgbClr val="990033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990033"/>
                </a:solidFill>
                <a:latin typeface="Arial" panose="020B0604020202020204" pitchFamily="34" charset="0"/>
              </a:rPr>
              <a:t>gì</a:t>
            </a:r>
            <a:r>
              <a:rPr lang="en-US" altLang="en-US" b="1" dirty="0">
                <a:solidFill>
                  <a:srgbClr val="990033"/>
                </a:solidFill>
                <a:latin typeface="Arial" panose="020B0604020202020204" pitchFamily="34" charset="0"/>
              </a:rPr>
              <a:t>?</a:t>
            </a:r>
            <a:endParaRPr lang="en-US" altLang="en-US" b="1" dirty="0">
              <a:cs typeface="Times New Roman" panose="02020603050405020304" pitchFamily="18" charset="0"/>
            </a:endParaRPr>
          </a:p>
        </p:txBody>
      </p:sp>
      <p:pic>
        <p:nvPicPr>
          <p:cNvPr id="11" name="Picture 10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10150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3"/>
          <p:cNvSpPr>
            <a:spLocks noGrp="1"/>
          </p:cNvSpPr>
          <p:nvPr>
            <p:ph type="ftr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solidFill>
                  <a:srgbClr val="FFABAB"/>
                </a:solidFill>
              </a:rPr>
              <a:t>GV: Võ Nhật Trường</a:t>
            </a: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2568575" y="4194175"/>
            <a:ext cx="5867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dirty="0" err="1"/>
              <a:t>Dùng</a:t>
            </a:r>
            <a:r>
              <a:rPr lang="en-US" altLang="en-US" b="1" dirty="0"/>
              <a:t> </a:t>
            </a:r>
            <a:r>
              <a:rPr lang="en-US" altLang="en-US" b="1" dirty="0" err="1"/>
              <a:t>điệu</a:t>
            </a:r>
            <a:r>
              <a:rPr lang="en-US" altLang="en-US" b="1" dirty="0"/>
              <a:t> </a:t>
            </a:r>
            <a:r>
              <a:rPr lang="en-US" altLang="en-US" b="1" dirty="0" err="1"/>
              <a:t>bộ</a:t>
            </a:r>
            <a:r>
              <a:rPr lang="en-US" altLang="en-US" b="1" dirty="0"/>
              <a:t> </a:t>
            </a:r>
            <a:r>
              <a:rPr lang="en-US" altLang="en-US" b="1" dirty="0" err="1"/>
              <a:t>của</a:t>
            </a:r>
            <a:r>
              <a:rPr lang="en-US" altLang="en-US" b="1" dirty="0"/>
              <a:t> </a:t>
            </a:r>
            <a:r>
              <a:rPr lang="en-US" altLang="en-US" b="1" dirty="0" err="1"/>
              <a:t>nét</a:t>
            </a:r>
            <a:r>
              <a:rPr lang="en-US" altLang="en-US" b="1" dirty="0"/>
              <a:t> </a:t>
            </a:r>
            <a:r>
              <a:rPr lang="en-US" altLang="en-US" b="1" dirty="0" err="1"/>
              <a:t>mặt</a:t>
            </a:r>
            <a:r>
              <a:rPr lang="en-US" altLang="en-US" b="1" dirty="0"/>
              <a:t> </a:t>
            </a:r>
            <a:r>
              <a:rPr lang="en-US" altLang="en-US" b="1" dirty="0" err="1"/>
              <a:t>hoặc</a:t>
            </a:r>
            <a:r>
              <a:rPr lang="en-US" altLang="en-US" b="1" dirty="0"/>
              <a:t> </a:t>
            </a:r>
            <a:r>
              <a:rPr lang="en-US" altLang="en-US" b="1" dirty="0" err="1"/>
              <a:t>cử</a:t>
            </a:r>
            <a:r>
              <a:rPr lang="en-US" altLang="en-US" b="1" dirty="0"/>
              <a:t> </a:t>
            </a:r>
            <a:r>
              <a:rPr lang="en-US" altLang="en-US" b="1" dirty="0" err="1"/>
              <a:t>chỉ</a:t>
            </a:r>
            <a:r>
              <a:rPr lang="en-US" altLang="en-US" b="1" dirty="0"/>
              <a:t> </a:t>
            </a:r>
            <a:r>
              <a:rPr lang="en-US" altLang="en-US" b="1" dirty="0" err="1"/>
              <a:t>của</a:t>
            </a:r>
            <a:r>
              <a:rPr lang="en-US" altLang="en-US" b="1" dirty="0"/>
              <a:t> </a:t>
            </a:r>
            <a:r>
              <a:rPr lang="en-US" altLang="en-US" b="1" dirty="0" err="1"/>
              <a:t>bàn</a:t>
            </a:r>
            <a:r>
              <a:rPr lang="en-US" altLang="en-US" b="1" dirty="0"/>
              <a:t> </a:t>
            </a:r>
            <a:r>
              <a:rPr lang="en-US" altLang="en-US" b="1" dirty="0" err="1"/>
              <a:t>tay</a:t>
            </a:r>
            <a:r>
              <a:rPr lang="en-US" altLang="en-US" b="1" dirty="0"/>
              <a:t>.</a:t>
            </a:r>
            <a:endParaRPr lang="en-US" altLang="en-US" b="1" dirty="0">
              <a:latin typeface="Arial" panose="020B0604020202020204" pitchFamily="34" charset="0"/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2590800" y="2343150"/>
            <a:ext cx="586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dirty="0" err="1"/>
              <a:t>Nói</a:t>
            </a:r>
            <a:r>
              <a:rPr lang="en-US" altLang="en-US" b="1" dirty="0"/>
              <a:t> </a:t>
            </a:r>
            <a:r>
              <a:rPr lang="en-US" altLang="en-US" b="1" dirty="0" err="1"/>
              <a:t>hoặc</a:t>
            </a:r>
            <a:r>
              <a:rPr lang="en-US" altLang="en-US" b="1" dirty="0"/>
              <a:t> </a:t>
            </a:r>
            <a:r>
              <a:rPr lang="en-US" altLang="en-US" b="1" dirty="0" err="1"/>
              <a:t>đọc</a:t>
            </a:r>
            <a:r>
              <a:rPr lang="en-US" altLang="en-US" b="1" dirty="0"/>
              <a:t> </a:t>
            </a:r>
            <a:r>
              <a:rPr lang="en-US" altLang="en-US" b="1" dirty="0" err="1"/>
              <a:t>thật</a:t>
            </a:r>
            <a:r>
              <a:rPr lang="en-US" altLang="en-US" b="1" dirty="0"/>
              <a:t> to.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2590800" y="3236913"/>
            <a:ext cx="594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dirty="0" err="1"/>
              <a:t>Vẽ</a:t>
            </a:r>
            <a:r>
              <a:rPr lang="en-US" altLang="en-US" b="1" dirty="0"/>
              <a:t> </a:t>
            </a:r>
            <a:r>
              <a:rPr lang="en-US" altLang="en-US" b="1" dirty="0" err="1"/>
              <a:t>hoặc</a:t>
            </a:r>
            <a:r>
              <a:rPr lang="en-US" altLang="en-US" b="1" dirty="0"/>
              <a:t> </a:t>
            </a:r>
            <a:r>
              <a:rPr lang="en-US" altLang="en-US" b="1" dirty="0" err="1"/>
              <a:t>viết</a:t>
            </a:r>
            <a:r>
              <a:rPr lang="en-US" altLang="en-US" b="1" dirty="0"/>
              <a:t> </a:t>
            </a:r>
            <a:r>
              <a:rPr lang="en-US" altLang="en-US" b="1" dirty="0" err="1"/>
              <a:t>ra</a:t>
            </a:r>
            <a:r>
              <a:rPr lang="en-US" altLang="en-US" b="1" dirty="0"/>
              <a:t> </a:t>
            </a:r>
            <a:r>
              <a:rPr lang="en-US" altLang="en-US" b="1" dirty="0" err="1"/>
              <a:t>giấy</a:t>
            </a:r>
            <a:r>
              <a:rPr lang="en-US" altLang="en-US" b="1" dirty="0"/>
              <a:t>.</a:t>
            </a: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2549525" y="5343525"/>
            <a:ext cx="5908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dirty="0"/>
              <a:t>Cho </a:t>
            </a:r>
            <a:r>
              <a:rPr lang="en-US" altLang="en-US" b="1" dirty="0" err="1"/>
              <a:t>xem</a:t>
            </a:r>
            <a:r>
              <a:rPr lang="en-US" altLang="en-US" b="1" dirty="0"/>
              <a:t> </a:t>
            </a:r>
            <a:r>
              <a:rPr lang="en-US" altLang="en-US" b="1" dirty="0" err="1"/>
              <a:t>những</a:t>
            </a:r>
            <a:r>
              <a:rPr lang="en-US" altLang="en-US" b="1" dirty="0"/>
              <a:t> </a:t>
            </a:r>
            <a:r>
              <a:rPr lang="en-US" altLang="en-US" b="1" dirty="0" err="1"/>
              <a:t>tấm</a:t>
            </a:r>
            <a:r>
              <a:rPr lang="en-US" altLang="en-US" b="1" dirty="0"/>
              <a:t> </a:t>
            </a:r>
            <a:r>
              <a:rPr lang="en-US" altLang="en-US" b="1" dirty="0" err="1"/>
              <a:t>ảnh</a:t>
            </a:r>
            <a:r>
              <a:rPr lang="en-US" altLang="en-US" b="1" dirty="0"/>
              <a:t>.</a:t>
            </a:r>
          </a:p>
        </p:txBody>
      </p:sp>
      <p:sp>
        <p:nvSpPr>
          <p:cNvPr id="57351" name="Rectangle 9"/>
          <p:cNvSpPr>
            <a:spLocks noChangeArrowheads="1"/>
          </p:cNvSpPr>
          <p:nvPr/>
        </p:nvSpPr>
        <p:spPr bwMode="auto">
          <a:xfrm>
            <a:off x="1752600" y="979488"/>
            <a:ext cx="7086600" cy="954087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b="1" dirty="0" err="1">
                <a:solidFill>
                  <a:srgbClr val="990033"/>
                </a:solidFill>
              </a:rPr>
              <a:t>Để</a:t>
            </a:r>
            <a:r>
              <a:rPr lang="en-US" altLang="en-US" b="1" dirty="0">
                <a:solidFill>
                  <a:srgbClr val="990033"/>
                </a:solidFill>
              </a:rPr>
              <a:t> </a:t>
            </a:r>
            <a:r>
              <a:rPr lang="en-US" altLang="en-US" b="1" dirty="0" err="1">
                <a:solidFill>
                  <a:srgbClr val="990033"/>
                </a:solidFill>
              </a:rPr>
              <a:t>nói</a:t>
            </a:r>
            <a:r>
              <a:rPr lang="en-US" altLang="en-US" b="1" dirty="0">
                <a:solidFill>
                  <a:srgbClr val="990033"/>
                </a:solidFill>
              </a:rPr>
              <a:t> </a:t>
            </a:r>
            <a:r>
              <a:rPr lang="en-US" altLang="en-US" b="1" dirty="0" err="1">
                <a:solidFill>
                  <a:srgbClr val="990033"/>
                </a:solidFill>
              </a:rPr>
              <a:t>chuyện</a:t>
            </a:r>
            <a:r>
              <a:rPr lang="en-US" altLang="en-US" b="1" dirty="0">
                <a:solidFill>
                  <a:srgbClr val="990033"/>
                </a:solidFill>
              </a:rPr>
              <a:t> </a:t>
            </a:r>
            <a:r>
              <a:rPr lang="en-US" altLang="en-US" b="1" dirty="0" err="1">
                <a:solidFill>
                  <a:srgbClr val="990033"/>
                </a:solidFill>
              </a:rPr>
              <a:t>với</a:t>
            </a:r>
            <a:r>
              <a:rPr lang="en-US" altLang="en-US" b="1" dirty="0">
                <a:solidFill>
                  <a:srgbClr val="990033"/>
                </a:solidFill>
              </a:rPr>
              <a:t> </a:t>
            </a:r>
            <a:r>
              <a:rPr lang="en-US" altLang="en-US" b="1" dirty="0" err="1">
                <a:solidFill>
                  <a:srgbClr val="990033"/>
                </a:solidFill>
              </a:rPr>
              <a:t>người</a:t>
            </a:r>
            <a:r>
              <a:rPr lang="en-US" altLang="en-US" b="1" dirty="0">
                <a:solidFill>
                  <a:srgbClr val="990033"/>
                </a:solidFill>
              </a:rPr>
              <a:t> </a:t>
            </a:r>
            <a:r>
              <a:rPr lang="en-US" altLang="en-US" b="1" dirty="0" err="1">
                <a:solidFill>
                  <a:srgbClr val="990033"/>
                </a:solidFill>
              </a:rPr>
              <a:t>khiếm</a:t>
            </a:r>
            <a:r>
              <a:rPr lang="en-US" altLang="en-US" b="1" dirty="0">
                <a:solidFill>
                  <a:srgbClr val="990033"/>
                </a:solidFill>
              </a:rPr>
              <a:t> </a:t>
            </a:r>
            <a:r>
              <a:rPr lang="en-US" altLang="en-US" b="1" dirty="0" err="1">
                <a:solidFill>
                  <a:srgbClr val="990033"/>
                </a:solidFill>
              </a:rPr>
              <a:t>thính</a:t>
            </a:r>
            <a:r>
              <a:rPr lang="en-US" altLang="en-US" b="1" dirty="0">
                <a:solidFill>
                  <a:srgbClr val="990033"/>
                </a:solidFill>
              </a:rPr>
              <a:t> </a:t>
            </a:r>
            <a:r>
              <a:rPr lang="en-US" altLang="en-US" b="1" dirty="0" err="1">
                <a:solidFill>
                  <a:srgbClr val="990033"/>
                </a:solidFill>
              </a:rPr>
              <a:t>hoàn</a:t>
            </a:r>
            <a:r>
              <a:rPr lang="en-US" altLang="en-US" b="1" dirty="0">
                <a:solidFill>
                  <a:srgbClr val="990033"/>
                </a:solidFill>
              </a:rPr>
              <a:t> </a:t>
            </a:r>
            <a:r>
              <a:rPr lang="en-US" altLang="en-US" b="1" dirty="0" err="1">
                <a:solidFill>
                  <a:srgbClr val="990033"/>
                </a:solidFill>
              </a:rPr>
              <a:t>toàn</a:t>
            </a:r>
            <a:r>
              <a:rPr lang="en-US" altLang="en-US" b="1" dirty="0">
                <a:solidFill>
                  <a:srgbClr val="990033"/>
                </a:solidFill>
              </a:rPr>
              <a:t>, </a:t>
            </a:r>
            <a:r>
              <a:rPr lang="en-US" altLang="en-US" b="1" dirty="0" err="1">
                <a:solidFill>
                  <a:srgbClr val="990033"/>
                </a:solidFill>
              </a:rPr>
              <a:t>người</a:t>
            </a:r>
            <a:r>
              <a:rPr lang="en-US" altLang="en-US" b="1" dirty="0">
                <a:solidFill>
                  <a:srgbClr val="990033"/>
                </a:solidFill>
              </a:rPr>
              <a:t> ta </a:t>
            </a:r>
            <a:r>
              <a:rPr lang="en-US" altLang="en-US" b="1" dirty="0" err="1">
                <a:solidFill>
                  <a:srgbClr val="990033"/>
                </a:solidFill>
              </a:rPr>
              <a:t>không</a:t>
            </a:r>
            <a:r>
              <a:rPr lang="en-US" altLang="en-US" b="1" dirty="0">
                <a:solidFill>
                  <a:srgbClr val="990033"/>
                </a:solidFill>
              </a:rPr>
              <a:t> </a:t>
            </a:r>
            <a:r>
              <a:rPr lang="en-US" altLang="en-US" b="1" dirty="0" err="1">
                <a:solidFill>
                  <a:srgbClr val="990033"/>
                </a:solidFill>
              </a:rPr>
              <a:t>thể</a:t>
            </a:r>
            <a:endParaRPr lang="en-US" altLang="en-US" b="1" dirty="0">
              <a:cs typeface="Times New Roman" panose="02020603050405020304" pitchFamily="18" charset="0"/>
            </a:endParaRPr>
          </a:p>
        </p:txBody>
      </p:sp>
      <p:pic>
        <p:nvPicPr>
          <p:cNvPr id="11" name="Picture 10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5188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3"/>
          <p:cNvSpPr>
            <a:spLocks noGrp="1"/>
          </p:cNvSpPr>
          <p:nvPr>
            <p:ph type="ftr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solidFill>
                  <a:srgbClr val="FFABAB"/>
                </a:solidFill>
              </a:rPr>
              <a:t>GV: Võ Nhật Trường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2568575" y="4194175"/>
            <a:ext cx="5867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dirty="0" err="1"/>
              <a:t>Cảm</a:t>
            </a:r>
            <a:r>
              <a:rPr lang="en-US" altLang="en-US" b="1" dirty="0"/>
              <a:t> </a:t>
            </a:r>
            <a:r>
              <a:rPr lang="en-US" altLang="en-US" b="1" dirty="0" err="1"/>
              <a:t>giác</a:t>
            </a:r>
            <a:r>
              <a:rPr lang="en-US" altLang="en-US" b="1" dirty="0"/>
              <a:t> </a:t>
            </a:r>
            <a:r>
              <a:rPr lang="en-US" altLang="en-US" b="1" dirty="0" err="1"/>
              <a:t>của</a:t>
            </a:r>
            <a:r>
              <a:rPr lang="en-US" altLang="en-US" b="1" dirty="0"/>
              <a:t> </a:t>
            </a:r>
            <a:r>
              <a:rPr lang="en-US" altLang="en-US" b="1" dirty="0" err="1"/>
              <a:t>em</a:t>
            </a:r>
            <a:r>
              <a:rPr lang="en-US" altLang="en-US" b="1" dirty="0"/>
              <a:t> </a:t>
            </a:r>
            <a:r>
              <a:rPr lang="en-US" altLang="en-US" b="1" dirty="0" err="1"/>
              <a:t>khi</a:t>
            </a:r>
            <a:r>
              <a:rPr lang="en-US" altLang="en-US" b="1" dirty="0"/>
              <a:t> </a:t>
            </a:r>
            <a:r>
              <a:rPr lang="en-US" altLang="en-US" b="1" dirty="0" err="1"/>
              <a:t>nhận</a:t>
            </a:r>
            <a:r>
              <a:rPr lang="en-US" altLang="en-US" b="1" dirty="0"/>
              <a:t> </a:t>
            </a:r>
            <a:r>
              <a:rPr lang="en-US" altLang="en-US" b="1" dirty="0" err="1"/>
              <a:t>phần</a:t>
            </a:r>
            <a:r>
              <a:rPr lang="en-US" altLang="en-US" b="1" dirty="0"/>
              <a:t> </a:t>
            </a:r>
            <a:r>
              <a:rPr lang="en-US" altLang="en-US" b="1" dirty="0" err="1"/>
              <a:t>thưởng</a:t>
            </a:r>
            <a:r>
              <a:rPr lang="en-US" altLang="en-US" b="1" dirty="0"/>
              <a:t> </a:t>
            </a:r>
            <a:r>
              <a:rPr lang="en-US" altLang="en-US" b="1" dirty="0" err="1"/>
              <a:t>học</a:t>
            </a:r>
            <a:r>
              <a:rPr lang="en-US" altLang="en-US" b="1" dirty="0"/>
              <a:t> </a:t>
            </a:r>
            <a:r>
              <a:rPr lang="en-US" altLang="en-US" b="1" dirty="0" err="1"/>
              <a:t>sinh</a:t>
            </a:r>
            <a:r>
              <a:rPr lang="en-US" altLang="en-US" b="1" dirty="0"/>
              <a:t> </a:t>
            </a:r>
            <a:r>
              <a:rPr lang="en-US" altLang="en-US" b="1" dirty="0" err="1"/>
              <a:t>giỏi</a:t>
            </a:r>
            <a:r>
              <a:rPr lang="en-US" altLang="en-US" b="1" dirty="0"/>
              <a:t>.</a:t>
            </a:r>
            <a:endParaRPr lang="en-US" altLang="en-US" b="1" dirty="0">
              <a:latin typeface="Arial" panose="020B0604020202020204" pitchFamily="34" charset="0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2590800" y="2343150"/>
            <a:ext cx="586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dirty="0" err="1"/>
              <a:t>Mọi</a:t>
            </a:r>
            <a:r>
              <a:rPr lang="en-US" altLang="en-US" b="1" dirty="0"/>
              <a:t> </a:t>
            </a:r>
            <a:r>
              <a:rPr lang="en-US" altLang="en-US" b="1" dirty="0" err="1"/>
              <a:t>suy</a:t>
            </a:r>
            <a:r>
              <a:rPr lang="en-US" altLang="en-US" b="1" dirty="0"/>
              <a:t> </a:t>
            </a:r>
            <a:r>
              <a:rPr lang="en-US" altLang="en-US" b="1" dirty="0" err="1"/>
              <a:t>nghĩ</a:t>
            </a:r>
            <a:r>
              <a:rPr lang="en-US" altLang="en-US" b="1" dirty="0"/>
              <a:t> </a:t>
            </a:r>
            <a:r>
              <a:rPr lang="en-US" altLang="en-US" b="1" dirty="0" err="1"/>
              <a:t>trong</a:t>
            </a:r>
            <a:r>
              <a:rPr lang="en-US" altLang="en-US" b="1" dirty="0"/>
              <a:t> </a:t>
            </a:r>
            <a:r>
              <a:rPr lang="en-US" altLang="en-US" b="1" dirty="0" err="1"/>
              <a:t>đầu</a:t>
            </a:r>
            <a:r>
              <a:rPr lang="en-US" altLang="en-US" b="1" dirty="0"/>
              <a:t> con </a:t>
            </a:r>
            <a:r>
              <a:rPr lang="en-US" altLang="en-US" b="1" dirty="0" err="1"/>
              <a:t>người</a:t>
            </a:r>
            <a:r>
              <a:rPr lang="en-US" altLang="en-US" b="1" dirty="0"/>
              <a:t>.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2590800" y="3200400"/>
            <a:ext cx="5943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dirty="0" err="1"/>
              <a:t>Quỹ</a:t>
            </a:r>
            <a:r>
              <a:rPr lang="en-US" altLang="en-US" b="1" dirty="0"/>
              <a:t> </a:t>
            </a:r>
            <a:r>
              <a:rPr lang="en-US" altLang="en-US" b="1" dirty="0" err="1"/>
              <a:t>đạo</a:t>
            </a:r>
            <a:r>
              <a:rPr lang="en-US" altLang="en-US" b="1" dirty="0"/>
              <a:t> quay </a:t>
            </a:r>
            <a:r>
              <a:rPr lang="en-US" altLang="en-US" b="1" dirty="0" err="1"/>
              <a:t>quanh</a:t>
            </a:r>
            <a:r>
              <a:rPr lang="en-US" altLang="en-US" b="1" dirty="0"/>
              <a:t> </a:t>
            </a:r>
            <a:r>
              <a:rPr lang="en-US" altLang="en-US" b="1" dirty="0" err="1"/>
              <a:t>mặt</a:t>
            </a:r>
            <a:r>
              <a:rPr lang="en-US" altLang="en-US" b="1" dirty="0"/>
              <a:t> </a:t>
            </a:r>
            <a:r>
              <a:rPr lang="en-US" altLang="en-US" b="1" dirty="0" err="1"/>
              <a:t>trời</a:t>
            </a:r>
            <a:r>
              <a:rPr lang="en-US" altLang="en-US" b="1" dirty="0"/>
              <a:t> </a:t>
            </a:r>
            <a:r>
              <a:rPr lang="en-US" altLang="en-US" b="1" dirty="0" err="1"/>
              <a:t>của</a:t>
            </a:r>
            <a:r>
              <a:rPr lang="en-US" altLang="en-US" b="1" dirty="0"/>
              <a:t> </a:t>
            </a:r>
            <a:r>
              <a:rPr lang="en-US" altLang="en-US" b="1" dirty="0" err="1"/>
              <a:t>các</a:t>
            </a:r>
            <a:r>
              <a:rPr lang="en-US" altLang="en-US" b="1" dirty="0"/>
              <a:t> </a:t>
            </a:r>
            <a:r>
              <a:rPr lang="en-US" altLang="en-US" b="1" dirty="0" err="1"/>
              <a:t>hành</a:t>
            </a:r>
            <a:r>
              <a:rPr lang="en-US" altLang="en-US" b="1" dirty="0"/>
              <a:t> </a:t>
            </a:r>
            <a:r>
              <a:rPr lang="en-US" altLang="en-US" b="1" dirty="0" err="1"/>
              <a:t>tinh</a:t>
            </a:r>
            <a:r>
              <a:rPr lang="en-US" altLang="en-US" b="1" dirty="0"/>
              <a:t>.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2549525" y="5343525"/>
            <a:ext cx="5908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dirty="0" err="1"/>
              <a:t>Giấc</a:t>
            </a:r>
            <a:r>
              <a:rPr lang="en-US" altLang="en-US" b="1" dirty="0"/>
              <a:t> </a:t>
            </a:r>
            <a:r>
              <a:rPr lang="en-US" altLang="en-US" b="1" dirty="0" err="1"/>
              <a:t>mơ</a:t>
            </a:r>
            <a:r>
              <a:rPr lang="en-US" altLang="en-US" b="1" dirty="0"/>
              <a:t> </a:t>
            </a:r>
            <a:r>
              <a:rPr lang="en-US" altLang="en-US" b="1" dirty="0" err="1"/>
              <a:t>của</a:t>
            </a:r>
            <a:r>
              <a:rPr lang="en-US" altLang="en-US" b="1" dirty="0"/>
              <a:t> </a:t>
            </a:r>
            <a:r>
              <a:rPr lang="en-US" altLang="en-US" b="1" dirty="0" err="1"/>
              <a:t>em</a:t>
            </a:r>
            <a:r>
              <a:rPr lang="en-US" altLang="en-US" b="1" dirty="0"/>
              <a:t> </a:t>
            </a:r>
            <a:r>
              <a:rPr lang="en-US" altLang="en-US" b="1" dirty="0" err="1"/>
              <a:t>đêm</a:t>
            </a:r>
            <a:r>
              <a:rPr lang="en-US" altLang="en-US" b="1" dirty="0"/>
              <a:t> qua.</a:t>
            </a:r>
          </a:p>
        </p:txBody>
      </p:sp>
      <p:sp>
        <p:nvSpPr>
          <p:cNvPr id="58375" name="Rectangle 9"/>
          <p:cNvSpPr>
            <a:spLocks noChangeArrowheads="1"/>
          </p:cNvSpPr>
          <p:nvPr/>
        </p:nvSpPr>
        <p:spPr bwMode="auto">
          <a:xfrm>
            <a:off x="1752600" y="1168400"/>
            <a:ext cx="6781800" cy="584200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solidFill>
                  <a:srgbClr val="990033"/>
                </a:solidFill>
              </a:rPr>
              <a:t>Máy</a:t>
            </a:r>
            <a:r>
              <a:rPr lang="en-US" altLang="en-US" sz="3200" b="1" dirty="0">
                <a:solidFill>
                  <a:srgbClr val="990033"/>
                </a:solidFill>
              </a:rPr>
              <a:t> </a:t>
            </a:r>
            <a:r>
              <a:rPr lang="en-US" altLang="en-US" sz="3200" b="1" dirty="0" err="1">
                <a:solidFill>
                  <a:srgbClr val="990033"/>
                </a:solidFill>
              </a:rPr>
              <a:t>tính</a:t>
            </a:r>
            <a:r>
              <a:rPr lang="en-US" altLang="en-US" sz="3200" b="1" dirty="0">
                <a:solidFill>
                  <a:srgbClr val="990033"/>
                </a:solidFill>
              </a:rPr>
              <a:t> </a:t>
            </a:r>
            <a:r>
              <a:rPr lang="en-US" altLang="en-US" sz="3200" b="1" dirty="0" err="1">
                <a:solidFill>
                  <a:srgbClr val="990033"/>
                </a:solidFill>
              </a:rPr>
              <a:t>có</a:t>
            </a:r>
            <a:r>
              <a:rPr lang="en-US" altLang="en-US" sz="3200" b="1" dirty="0">
                <a:solidFill>
                  <a:srgbClr val="990033"/>
                </a:solidFill>
              </a:rPr>
              <a:t> </a:t>
            </a:r>
            <a:r>
              <a:rPr lang="en-US" altLang="en-US" sz="3200" b="1" dirty="0" err="1">
                <a:solidFill>
                  <a:srgbClr val="990033"/>
                </a:solidFill>
              </a:rPr>
              <a:t>thể</a:t>
            </a:r>
            <a:r>
              <a:rPr lang="en-US" altLang="en-US" sz="3200" b="1" dirty="0">
                <a:solidFill>
                  <a:srgbClr val="990033"/>
                </a:solidFill>
              </a:rPr>
              <a:t> </a:t>
            </a:r>
            <a:r>
              <a:rPr lang="en-US" altLang="en-US" sz="3200" b="1" dirty="0" err="1">
                <a:solidFill>
                  <a:srgbClr val="990033"/>
                </a:solidFill>
              </a:rPr>
              <a:t>dùng</a:t>
            </a:r>
            <a:r>
              <a:rPr lang="en-US" altLang="en-US" sz="3200" b="1" dirty="0">
                <a:solidFill>
                  <a:srgbClr val="990033"/>
                </a:solidFill>
              </a:rPr>
              <a:t> </a:t>
            </a:r>
            <a:r>
              <a:rPr lang="en-US" altLang="en-US" sz="3200" b="1" dirty="0" err="1">
                <a:solidFill>
                  <a:srgbClr val="990033"/>
                </a:solidFill>
              </a:rPr>
              <a:t>để</a:t>
            </a:r>
            <a:r>
              <a:rPr lang="en-US" altLang="en-US" sz="3200" b="1" dirty="0">
                <a:solidFill>
                  <a:srgbClr val="990033"/>
                </a:solidFill>
              </a:rPr>
              <a:t> </a:t>
            </a:r>
            <a:r>
              <a:rPr lang="en-US" altLang="en-US" sz="3200" b="1" dirty="0" err="1">
                <a:solidFill>
                  <a:srgbClr val="990033"/>
                </a:solidFill>
              </a:rPr>
              <a:t>xác</a:t>
            </a:r>
            <a:r>
              <a:rPr lang="en-US" altLang="en-US" sz="3200" b="1" dirty="0">
                <a:solidFill>
                  <a:srgbClr val="990033"/>
                </a:solidFill>
              </a:rPr>
              <a:t> </a:t>
            </a:r>
            <a:r>
              <a:rPr lang="en-US" altLang="en-US" sz="3200" b="1" dirty="0" err="1">
                <a:solidFill>
                  <a:srgbClr val="990033"/>
                </a:solidFill>
              </a:rPr>
              <a:t>định</a:t>
            </a:r>
            <a:endParaRPr lang="en-US" altLang="en-US" sz="3200" b="1" dirty="0">
              <a:cs typeface="Times New Roman" panose="02020603050405020304" pitchFamily="18" charset="0"/>
            </a:endParaRPr>
          </a:p>
        </p:txBody>
      </p:sp>
      <p:pic>
        <p:nvPicPr>
          <p:cNvPr id="11" name="Picture 10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3"/>
          <p:cNvSpPr>
            <a:spLocks noGrp="1"/>
          </p:cNvSpPr>
          <p:nvPr>
            <p:ph type="ftr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solidFill>
                  <a:srgbClr val="FFABAB"/>
                </a:solidFill>
                <a:latin typeface="Arial" panose="020B0604020202020204" pitchFamily="34" charset="0"/>
              </a:rPr>
              <a:t>GV: Võ Nhật Trường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2438400" y="4237038"/>
            <a:ext cx="6400799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altLang="en-US" b="1" dirty="0" err="1">
                <a:latin typeface="Arial" panose="020B0604020202020204" pitchFamily="34" charset="0"/>
              </a:rPr>
              <a:t>Được</a:t>
            </a:r>
            <a:r>
              <a:rPr lang="en-US" altLang="en-US" b="1" dirty="0">
                <a:latin typeface="Arial" panose="020B0604020202020204" pitchFamily="34" charset="0"/>
              </a:rPr>
              <a:t>, </a:t>
            </a:r>
            <a:r>
              <a:rPr lang="en-US" altLang="en-US" b="1" dirty="0" err="1">
                <a:latin typeface="Arial" panose="020B0604020202020204" pitchFamily="34" charset="0"/>
              </a:rPr>
              <a:t>nhưng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cần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phải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có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máy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tính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với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một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bộ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xử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lí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riêng</a:t>
            </a:r>
            <a:r>
              <a:rPr lang="en-US" altLang="en-US" b="1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2438400" y="2286000"/>
            <a:ext cx="64770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altLang="en-US" b="1" dirty="0" err="1">
                <a:latin typeface="Arial" panose="020B0604020202020204" pitchFamily="34" charset="0"/>
              </a:rPr>
              <a:t>Không</a:t>
            </a:r>
            <a:r>
              <a:rPr lang="en-US" altLang="en-US" b="1" dirty="0">
                <a:latin typeface="Arial" panose="020B0604020202020204" pitchFamily="34" charset="0"/>
              </a:rPr>
              <a:t>. </a:t>
            </a:r>
            <a:r>
              <a:rPr lang="en-US" altLang="en-US" b="1" dirty="0" err="1">
                <a:latin typeface="Arial" panose="020B0604020202020204" pitchFamily="34" charset="0"/>
              </a:rPr>
              <a:t>Chúng</a:t>
            </a:r>
            <a:r>
              <a:rPr lang="en-US" altLang="en-US" b="1" dirty="0">
                <a:latin typeface="Arial" panose="020B0604020202020204" pitchFamily="34" charset="0"/>
              </a:rPr>
              <a:t> ta </a:t>
            </a:r>
            <a:r>
              <a:rPr lang="en-US" altLang="en-US" b="1" dirty="0" err="1">
                <a:latin typeface="Arial" panose="020B0604020202020204" pitchFamily="34" charset="0"/>
              </a:rPr>
              <a:t>chỉ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có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thể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biểu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diễn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được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các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chữ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cái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tiếng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Anh</a:t>
            </a:r>
            <a:r>
              <a:rPr lang="en-US" altLang="en-US" b="1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2286000" y="3281470"/>
            <a:ext cx="662940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altLang="en-US" sz="2400" dirty="0" err="1">
                <a:latin typeface="Arial" panose="020B0604020202020204" pitchFamily="34" charset="0"/>
              </a:rPr>
              <a:t>Không</a:t>
            </a:r>
            <a:r>
              <a:rPr lang="en-US" altLang="en-US" sz="2400" dirty="0">
                <a:latin typeface="Arial" panose="020B0604020202020204" pitchFamily="34" charset="0"/>
              </a:rPr>
              <a:t>. </a:t>
            </a:r>
            <a:r>
              <a:rPr lang="en-US" altLang="en-US" sz="2400" dirty="0" err="1">
                <a:latin typeface="Arial" panose="020B0604020202020204" pitchFamily="34" charset="0"/>
              </a:rPr>
              <a:t>Chúng</a:t>
            </a:r>
            <a:r>
              <a:rPr lang="en-US" altLang="en-US" sz="2400" dirty="0">
                <a:latin typeface="Arial" panose="020B0604020202020204" pitchFamily="34" charset="0"/>
              </a:rPr>
              <a:t> ta </a:t>
            </a:r>
            <a:r>
              <a:rPr lang="en-US" altLang="en-US" sz="2400" dirty="0" err="1">
                <a:latin typeface="Arial" panose="020B0604020202020204" pitchFamily="34" charset="0"/>
              </a:rPr>
              <a:t>chỉ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có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thể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biểu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diễn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được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các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chữ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cái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không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có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bất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kì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dấu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đặc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biệt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nào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khác</a:t>
            </a:r>
            <a:r>
              <a:rPr lang="en-US" altLang="en-US" sz="24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2286000" y="5158871"/>
            <a:ext cx="6629399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altLang="en-US" sz="2400" dirty="0" err="1">
                <a:latin typeface="Arial" panose="020B0604020202020204" pitchFamily="34" charset="0"/>
              </a:rPr>
              <a:t>Được</a:t>
            </a:r>
            <a:r>
              <a:rPr lang="en-US" altLang="en-US" sz="2400" dirty="0">
                <a:latin typeface="Arial" panose="020B0604020202020204" pitchFamily="34" charset="0"/>
              </a:rPr>
              <a:t>. </a:t>
            </a:r>
            <a:r>
              <a:rPr lang="en-US" altLang="en-US" sz="2400" dirty="0" err="1">
                <a:latin typeface="Arial" panose="020B0604020202020204" pitchFamily="34" charset="0"/>
              </a:rPr>
              <a:t>Các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chữ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tiếng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Việt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là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các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kí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hiệu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và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sử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dụng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các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chữ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số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nhị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phân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chúng</a:t>
            </a:r>
            <a:r>
              <a:rPr lang="en-US" altLang="en-US" sz="2400" dirty="0">
                <a:latin typeface="Arial" panose="020B0604020202020204" pitchFamily="34" charset="0"/>
              </a:rPr>
              <a:t> ta </a:t>
            </a:r>
            <a:r>
              <a:rPr lang="en-US" altLang="en-US" sz="2400" dirty="0" err="1">
                <a:latin typeface="Arial" panose="020B0604020202020204" pitchFamily="34" charset="0"/>
              </a:rPr>
              <a:t>có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thể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biểu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diễn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được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mọi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kí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hiệu</a:t>
            </a:r>
            <a:r>
              <a:rPr lang="en-US" altLang="en-US" sz="24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9399" name="Rectangle 9"/>
          <p:cNvSpPr>
            <a:spLocks noChangeArrowheads="1"/>
          </p:cNvSpPr>
          <p:nvPr/>
        </p:nvSpPr>
        <p:spPr bwMode="auto">
          <a:xfrm>
            <a:off x="1752600" y="979488"/>
            <a:ext cx="7162800" cy="1077912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1" dirty="0" err="1">
                <a:solidFill>
                  <a:srgbClr val="990033"/>
                </a:solidFill>
                <a:latin typeface="Arial" panose="020B0604020202020204" pitchFamily="34" charset="0"/>
              </a:rPr>
              <a:t>Có</a:t>
            </a:r>
            <a:r>
              <a:rPr lang="en-US" altLang="en-US" sz="3200" b="1" dirty="0">
                <a:solidFill>
                  <a:srgbClr val="990033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990033"/>
                </a:solidFill>
                <a:latin typeface="Arial" panose="020B0604020202020204" pitchFamily="34" charset="0"/>
              </a:rPr>
              <a:t>thể</a:t>
            </a:r>
            <a:r>
              <a:rPr lang="en-US" altLang="en-US" sz="3200" b="1" dirty="0">
                <a:solidFill>
                  <a:srgbClr val="990033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990033"/>
                </a:solidFill>
                <a:latin typeface="Arial" panose="020B0604020202020204" pitchFamily="34" charset="0"/>
              </a:rPr>
              <a:t>biểu</a:t>
            </a:r>
            <a:r>
              <a:rPr lang="en-US" altLang="en-US" sz="3200" b="1" dirty="0">
                <a:solidFill>
                  <a:srgbClr val="990033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990033"/>
                </a:solidFill>
                <a:latin typeface="Arial" panose="020B0604020202020204" pitchFamily="34" charset="0"/>
              </a:rPr>
              <a:t>diễn</a:t>
            </a:r>
            <a:r>
              <a:rPr lang="en-US" altLang="en-US" sz="3200" b="1" dirty="0">
                <a:solidFill>
                  <a:srgbClr val="990033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990033"/>
                </a:solidFill>
                <a:latin typeface="Arial" panose="020B0604020202020204" pitchFamily="34" charset="0"/>
              </a:rPr>
              <a:t>các</a:t>
            </a:r>
            <a:r>
              <a:rPr lang="en-US" altLang="en-US" sz="3200" b="1" dirty="0">
                <a:solidFill>
                  <a:srgbClr val="990033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990033"/>
                </a:solidFill>
                <a:latin typeface="Arial" panose="020B0604020202020204" pitchFamily="34" charset="0"/>
              </a:rPr>
              <a:t>chữ</a:t>
            </a:r>
            <a:r>
              <a:rPr lang="en-US" altLang="en-US" sz="3200" b="1" dirty="0">
                <a:solidFill>
                  <a:srgbClr val="990033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990033"/>
                </a:solidFill>
                <a:latin typeface="Arial" panose="020B0604020202020204" pitchFamily="34" charset="0"/>
              </a:rPr>
              <a:t>Việt</a:t>
            </a:r>
            <a:r>
              <a:rPr lang="en-US" altLang="en-US" sz="3200" b="1" dirty="0">
                <a:solidFill>
                  <a:srgbClr val="990033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990033"/>
                </a:solidFill>
                <a:latin typeface="Arial" panose="020B0604020202020204" pitchFamily="34" charset="0"/>
              </a:rPr>
              <a:t>để</a:t>
            </a:r>
            <a:r>
              <a:rPr lang="en-US" altLang="en-US" sz="3200" b="1" dirty="0">
                <a:solidFill>
                  <a:srgbClr val="990033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990033"/>
                </a:solidFill>
                <a:latin typeface="Arial" panose="020B0604020202020204" pitchFamily="34" charset="0"/>
              </a:rPr>
              <a:t>máy</a:t>
            </a:r>
            <a:r>
              <a:rPr lang="en-US" altLang="en-US" sz="3200" b="1" dirty="0">
                <a:solidFill>
                  <a:srgbClr val="990033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990033"/>
                </a:solidFill>
                <a:latin typeface="Arial" panose="020B0604020202020204" pitchFamily="34" charset="0"/>
              </a:rPr>
              <a:t>tính</a:t>
            </a:r>
            <a:r>
              <a:rPr lang="en-US" altLang="en-US" sz="3200" b="1" dirty="0">
                <a:solidFill>
                  <a:srgbClr val="990033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990033"/>
                </a:solidFill>
                <a:latin typeface="Arial" panose="020B0604020202020204" pitchFamily="34" charset="0"/>
              </a:rPr>
              <a:t>xử</a:t>
            </a:r>
            <a:r>
              <a:rPr lang="en-US" altLang="en-US" sz="3200" b="1" dirty="0">
                <a:solidFill>
                  <a:srgbClr val="990033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990033"/>
                </a:solidFill>
                <a:latin typeface="Arial" panose="020B0604020202020204" pitchFamily="34" charset="0"/>
              </a:rPr>
              <a:t>lí</a:t>
            </a:r>
            <a:r>
              <a:rPr lang="en-US" altLang="en-US" sz="3200" b="1" dirty="0">
                <a:solidFill>
                  <a:srgbClr val="990033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990033"/>
                </a:solidFill>
                <a:latin typeface="Arial" panose="020B0604020202020204" pitchFamily="34" charset="0"/>
              </a:rPr>
              <a:t>được</a:t>
            </a:r>
            <a:r>
              <a:rPr lang="en-US" altLang="en-US" sz="3200" b="1" dirty="0">
                <a:solidFill>
                  <a:srgbClr val="990033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990033"/>
                </a:solidFill>
                <a:latin typeface="Arial" panose="020B0604020202020204" pitchFamily="34" charset="0"/>
              </a:rPr>
              <a:t>không</a:t>
            </a:r>
            <a:r>
              <a:rPr lang="en-US" altLang="en-US" sz="3200" b="1" dirty="0">
                <a:solidFill>
                  <a:srgbClr val="990033"/>
                </a:solidFill>
                <a:latin typeface="Arial" panose="020B0604020202020204" pitchFamily="34" charset="0"/>
              </a:rPr>
              <a:t>?</a:t>
            </a:r>
            <a:endParaRPr lang="en-US" altLang="en-US" sz="3200" b="1" dirty="0">
              <a:latin typeface="Arial" panose="020B0604020202020204" pitchFamily="34" charset="0"/>
            </a:endParaRPr>
          </a:p>
        </p:txBody>
      </p:sp>
      <p:pic>
        <p:nvPicPr>
          <p:cNvPr id="11" name="Picture 10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76800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3"/>
          <p:cNvSpPr>
            <a:spLocks noGrp="1"/>
          </p:cNvSpPr>
          <p:nvPr>
            <p:ph type="ftr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solidFill>
                  <a:srgbClr val="FFABAB"/>
                </a:solidFill>
              </a:rPr>
              <a:t>GV: Võ Nhật Trường</a:t>
            </a: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2568575" y="4160838"/>
            <a:ext cx="596582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b="1" dirty="0" err="1"/>
              <a:t>Vì</a:t>
            </a:r>
            <a:r>
              <a:rPr lang="en-US" altLang="en-US" b="1" dirty="0"/>
              <a:t> </a:t>
            </a:r>
            <a:r>
              <a:rPr lang="en-US" altLang="en-US" b="1" dirty="0" err="1"/>
              <a:t>máy</a:t>
            </a:r>
            <a:r>
              <a:rPr lang="en-US" altLang="en-US" b="1" dirty="0"/>
              <a:t> </a:t>
            </a:r>
            <a:r>
              <a:rPr lang="en-US" altLang="en-US" b="1" dirty="0" err="1"/>
              <a:t>tính</a:t>
            </a:r>
            <a:r>
              <a:rPr lang="en-US" altLang="en-US" b="1" dirty="0"/>
              <a:t> </a:t>
            </a:r>
            <a:r>
              <a:rPr lang="en-US" altLang="en-US" b="1" dirty="0" err="1"/>
              <a:t>không</a:t>
            </a:r>
            <a:r>
              <a:rPr lang="en-US" altLang="en-US" b="1" dirty="0"/>
              <a:t> </a:t>
            </a:r>
            <a:r>
              <a:rPr lang="en-US" altLang="en-US" b="1" dirty="0" err="1"/>
              <a:t>hiểu</a:t>
            </a:r>
            <a:r>
              <a:rPr lang="en-US" altLang="en-US" b="1" dirty="0"/>
              <a:t> </a:t>
            </a:r>
            <a:r>
              <a:rPr lang="en-US" altLang="en-US" b="1" dirty="0" err="1"/>
              <a:t>được</a:t>
            </a:r>
            <a:r>
              <a:rPr lang="en-US" altLang="en-US" b="1" dirty="0"/>
              <a:t> </a:t>
            </a:r>
            <a:r>
              <a:rPr lang="en-US" altLang="en-US" b="1" dirty="0" err="1"/>
              <a:t>ngôn</a:t>
            </a:r>
            <a:r>
              <a:rPr lang="en-US" altLang="en-US" b="1" dirty="0"/>
              <a:t> </a:t>
            </a:r>
            <a:r>
              <a:rPr lang="en-US" altLang="en-US" b="1" dirty="0" err="1"/>
              <a:t>ngữ</a:t>
            </a:r>
            <a:r>
              <a:rPr lang="en-US" altLang="en-US" b="1" dirty="0"/>
              <a:t> </a:t>
            </a:r>
            <a:r>
              <a:rPr lang="en-US" altLang="en-US" b="1" dirty="0" err="1"/>
              <a:t>tự</a:t>
            </a:r>
            <a:r>
              <a:rPr lang="en-US" altLang="en-US" b="1" dirty="0"/>
              <a:t> </a:t>
            </a:r>
            <a:r>
              <a:rPr lang="en-US" altLang="en-US" b="1" dirty="0" err="1"/>
              <a:t>nhiên</a:t>
            </a:r>
            <a:r>
              <a:rPr lang="en-US" altLang="en-US" b="1" dirty="0"/>
              <a:t>.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590800" y="2286000"/>
            <a:ext cx="58674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b="1" dirty="0" err="1"/>
              <a:t>Vì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máy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tính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gồm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các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mạch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điện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tử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chỉ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có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hai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trạng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thái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đóng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mạch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và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ngắt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mạch</a:t>
            </a:r>
            <a:r>
              <a:rPr lang="en-US" altLang="en-US" sz="2400" b="1" dirty="0"/>
              <a:t>.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2514600" y="3281363"/>
            <a:ext cx="617220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dirty="0" err="1"/>
              <a:t>Vì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chỉ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cần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dùng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kí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hiệu</a:t>
            </a:r>
            <a:r>
              <a:rPr lang="en-US" altLang="en-US" sz="2400" dirty="0"/>
              <a:t> 0 </a:t>
            </a:r>
            <a:r>
              <a:rPr lang="en-US" altLang="en-US" sz="2400" dirty="0" err="1"/>
              <a:t>và</a:t>
            </a:r>
            <a:r>
              <a:rPr lang="en-US" altLang="en-US" sz="2400" dirty="0"/>
              <a:t> 1, </a:t>
            </a:r>
            <a:r>
              <a:rPr lang="en-US" altLang="en-US" sz="2400" dirty="0" err="1"/>
              <a:t>người</a:t>
            </a:r>
            <a:r>
              <a:rPr lang="en-US" altLang="en-US" sz="2400" dirty="0"/>
              <a:t> ta </a:t>
            </a:r>
            <a:r>
              <a:rPr lang="en-US" altLang="en-US" sz="2400" dirty="0" err="1"/>
              <a:t>có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thể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biểu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diễn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được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mọi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thông</a:t>
            </a:r>
            <a:r>
              <a:rPr lang="en-US" altLang="en-US" sz="2400" dirty="0"/>
              <a:t> tin </a:t>
            </a:r>
            <a:r>
              <a:rPr lang="en-US" altLang="en-US" sz="2400" dirty="0" err="1"/>
              <a:t>trong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máy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tính</a:t>
            </a:r>
            <a:r>
              <a:rPr lang="en-US" altLang="en-US" sz="2400" dirty="0"/>
              <a:t>.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2514600" y="5346700"/>
            <a:ext cx="59848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b="1" dirty="0" err="1"/>
              <a:t>Tất</a:t>
            </a:r>
            <a:r>
              <a:rPr lang="en-US" altLang="en-US" b="1" dirty="0"/>
              <a:t> </a:t>
            </a:r>
            <a:r>
              <a:rPr lang="en-US" altLang="en-US" b="1" dirty="0" err="1"/>
              <a:t>cả</a:t>
            </a:r>
            <a:r>
              <a:rPr lang="en-US" altLang="en-US" b="1" dirty="0"/>
              <a:t> </a:t>
            </a:r>
            <a:r>
              <a:rPr lang="en-US" altLang="en-US" b="1" dirty="0" err="1"/>
              <a:t>các</a:t>
            </a:r>
            <a:r>
              <a:rPr lang="en-US" altLang="en-US" b="1" dirty="0"/>
              <a:t> </a:t>
            </a:r>
            <a:r>
              <a:rPr lang="en-US" altLang="en-US" b="1" dirty="0" err="1"/>
              <a:t>lí</a:t>
            </a:r>
            <a:r>
              <a:rPr lang="en-US" altLang="en-US" b="1" dirty="0"/>
              <a:t> do </a:t>
            </a:r>
            <a:r>
              <a:rPr lang="en-US" altLang="en-US" b="1" dirty="0" err="1"/>
              <a:t>trên</a:t>
            </a:r>
            <a:r>
              <a:rPr lang="en-US" altLang="en-US" b="1" dirty="0"/>
              <a:t> </a:t>
            </a:r>
            <a:r>
              <a:rPr lang="en-US" altLang="en-US" b="1" dirty="0" err="1"/>
              <a:t>đều</a:t>
            </a:r>
            <a:r>
              <a:rPr lang="en-US" altLang="en-US" b="1" dirty="0"/>
              <a:t> </a:t>
            </a:r>
            <a:r>
              <a:rPr lang="en-US" altLang="en-US" b="1" dirty="0" err="1"/>
              <a:t>đúng</a:t>
            </a:r>
            <a:r>
              <a:rPr lang="en-US" altLang="en-US" b="1" dirty="0"/>
              <a:t>.</a:t>
            </a:r>
          </a:p>
        </p:txBody>
      </p:sp>
      <p:sp>
        <p:nvSpPr>
          <p:cNvPr id="60423" name="Rectangle 9"/>
          <p:cNvSpPr>
            <a:spLocks noChangeArrowheads="1"/>
          </p:cNvSpPr>
          <p:nvPr/>
        </p:nvSpPr>
        <p:spPr bwMode="auto">
          <a:xfrm>
            <a:off x="1752600" y="979488"/>
            <a:ext cx="6781800" cy="1077912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990033"/>
                </a:solidFill>
              </a:rPr>
              <a:t>Theo </a:t>
            </a:r>
            <a:r>
              <a:rPr lang="en-US" altLang="en-US" sz="3200" b="1" dirty="0" err="1">
                <a:solidFill>
                  <a:srgbClr val="990033"/>
                </a:solidFill>
              </a:rPr>
              <a:t>em</a:t>
            </a:r>
            <a:r>
              <a:rPr lang="en-US" altLang="en-US" sz="3200" b="1" dirty="0">
                <a:solidFill>
                  <a:srgbClr val="990033"/>
                </a:solidFill>
              </a:rPr>
              <a:t>, </a:t>
            </a:r>
            <a:r>
              <a:rPr lang="en-US" altLang="en-US" sz="3200" b="1" dirty="0" err="1">
                <a:solidFill>
                  <a:srgbClr val="990033"/>
                </a:solidFill>
              </a:rPr>
              <a:t>tại</a:t>
            </a:r>
            <a:r>
              <a:rPr lang="en-US" altLang="en-US" sz="3200" b="1" dirty="0">
                <a:solidFill>
                  <a:srgbClr val="990033"/>
                </a:solidFill>
              </a:rPr>
              <a:t> </a:t>
            </a:r>
            <a:r>
              <a:rPr lang="en-US" altLang="en-US" sz="3200" b="1" dirty="0" err="1">
                <a:solidFill>
                  <a:srgbClr val="990033"/>
                </a:solidFill>
              </a:rPr>
              <a:t>sao</a:t>
            </a:r>
            <a:r>
              <a:rPr lang="en-US" altLang="en-US" sz="3200" b="1" dirty="0">
                <a:solidFill>
                  <a:srgbClr val="990033"/>
                </a:solidFill>
              </a:rPr>
              <a:t> </a:t>
            </a:r>
            <a:r>
              <a:rPr lang="en-US" altLang="en-US" sz="3200" b="1" dirty="0" err="1">
                <a:solidFill>
                  <a:srgbClr val="990033"/>
                </a:solidFill>
              </a:rPr>
              <a:t>thông</a:t>
            </a:r>
            <a:r>
              <a:rPr lang="en-US" altLang="en-US" sz="3200" b="1" dirty="0">
                <a:solidFill>
                  <a:srgbClr val="990033"/>
                </a:solidFill>
              </a:rPr>
              <a:t> tin </a:t>
            </a:r>
            <a:r>
              <a:rPr lang="en-US" altLang="en-US" sz="3200" b="1" dirty="0" err="1">
                <a:solidFill>
                  <a:srgbClr val="990033"/>
                </a:solidFill>
              </a:rPr>
              <a:t>trong</a:t>
            </a:r>
            <a:r>
              <a:rPr lang="en-US" altLang="en-US" sz="3200" b="1" dirty="0">
                <a:solidFill>
                  <a:srgbClr val="990033"/>
                </a:solidFill>
              </a:rPr>
              <a:t> </a:t>
            </a:r>
            <a:r>
              <a:rPr lang="en-US" altLang="en-US" sz="3200" b="1" dirty="0" err="1">
                <a:solidFill>
                  <a:srgbClr val="990033"/>
                </a:solidFill>
              </a:rPr>
              <a:t>máy</a:t>
            </a:r>
            <a:r>
              <a:rPr lang="en-US" altLang="en-US" sz="3200" b="1" dirty="0">
                <a:solidFill>
                  <a:srgbClr val="990033"/>
                </a:solidFill>
              </a:rPr>
              <a:t> </a:t>
            </a:r>
            <a:r>
              <a:rPr lang="en-US" altLang="en-US" sz="3200" b="1" dirty="0" err="1">
                <a:solidFill>
                  <a:srgbClr val="990033"/>
                </a:solidFill>
              </a:rPr>
              <a:t>tính</a:t>
            </a:r>
            <a:r>
              <a:rPr lang="en-US" altLang="en-US" sz="3200" b="1" dirty="0">
                <a:solidFill>
                  <a:srgbClr val="990033"/>
                </a:solidFill>
              </a:rPr>
              <a:t> </a:t>
            </a:r>
            <a:r>
              <a:rPr lang="en-US" altLang="en-US" sz="3200" b="1" dirty="0" err="1">
                <a:solidFill>
                  <a:srgbClr val="990033"/>
                </a:solidFill>
              </a:rPr>
              <a:t>biểu</a:t>
            </a:r>
            <a:r>
              <a:rPr lang="en-US" altLang="en-US" sz="3200" b="1" dirty="0">
                <a:solidFill>
                  <a:srgbClr val="990033"/>
                </a:solidFill>
              </a:rPr>
              <a:t> </a:t>
            </a:r>
            <a:r>
              <a:rPr lang="en-US" altLang="en-US" sz="3200" b="1" dirty="0" err="1">
                <a:solidFill>
                  <a:srgbClr val="990033"/>
                </a:solidFill>
              </a:rPr>
              <a:t>diễn</a:t>
            </a:r>
            <a:r>
              <a:rPr lang="en-US" altLang="en-US" sz="3200" b="1" dirty="0">
                <a:solidFill>
                  <a:srgbClr val="990033"/>
                </a:solidFill>
              </a:rPr>
              <a:t> </a:t>
            </a:r>
            <a:r>
              <a:rPr lang="en-US" altLang="en-US" sz="3200" b="1" dirty="0" err="1">
                <a:solidFill>
                  <a:srgbClr val="990033"/>
                </a:solidFill>
              </a:rPr>
              <a:t>thành</a:t>
            </a:r>
            <a:r>
              <a:rPr lang="en-US" altLang="en-US" sz="3200" b="1" dirty="0">
                <a:solidFill>
                  <a:srgbClr val="990033"/>
                </a:solidFill>
              </a:rPr>
              <a:t> </a:t>
            </a:r>
            <a:r>
              <a:rPr lang="en-US" altLang="en-US" sz="3200" b="1" dirty="0" err="1">
                <a:solidFill>
                  <a:srgbClr val="990033"/>
                </a:solidFill>
              </a:rPr>
              <a:t>dãy</a:t>
            </a:r>
            <a:r>
              <a:rPr lang="en-US" altLang="en-US" sz="3200" b="1" dirty="0">
                <a:solidFill>
                  <a:srgbClr val="990033"/>
                </a:solidFill>
              </a:rPr>
              <a:t> bit?</a:t>
            </a:r>
            <a:endParaRPr lang="en-US" altLang="en-US" sz="3200" b="1" dirty="0">
              <a:cs typeface="Times New Roman" panose="02020603050405020304" pitchFamily="18" charset="0"/>
            </a:endParaRPr>
          </a:p>
        </p:txBody>
      </p:sp>
      <p:pic>
        <p:nvPicPr>
          <p:cNvPr id="11" name="Picture 10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29200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3"/>
          <p:cNvSpPr>
            <a:spLocks noGrp="1"/>
          </p:cNvSpPr>
          <p:nvPr>
            <p:ph type="ftr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solidFill>
                  <a:srgbClr val="FFABAB"/>
                </a:solidFill>
              </a:rPr>
              <a:t>GV: Võ Nhật Trường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2533650" y="4276725"/>
            <a:ext cx="59658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dirty="0"/>
              <a:t>Cho </a:t>
            </a:r>
            <a:r>
              <a:rPr lang="en-US" altLang="en-US" b="1" dirty="0" err="1"/>
              <a:t>xem</a:t>
            </a:r>
            <a:r>
              <a:rPr lang="en-US" altLang="en-US" b="1" dirty="0"/>
              <a:t> </a:t>
            </a:r>
            <a:r>
              <a:rPr lang="en-US" altLang="en-US" b="1" dirty="0" err="1"/>
              <a:t>những</a:t>
            </a:r>
            <a:r>
              <a:rPr lang="en-US" altLang="en-US" b="1" dirty="0"/>
              <a:t> </a:t>
            </a:r>
            <a:r>
              <a:rPr lang="en-US" altLang="en-US" b="1" dirty="0" err="1"/>
              <a:t>bức</a:t>
            </a:r>
            <a:r>
              <a:rPr lang="en-US" altLang="en-US" b="1" dirty="0"/>
              <a:t> </a:t>
            </a:r>
            <a:r>
              <a:rPr lang="en-US" altLang="en-US" b="1" dirty="0" err="1"/>
              <a:t>ảnh</a:t>
            </a:r>
            <a:r>
              <a:rPr lang="en-US" altLang="en-US" b="1" dirty="0"/>
              <a:t>.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2573338" y="2359025"/>
            <a:ext cx="5867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dirty="0" err="1"/>
              <a:t>Vẽ</a:t>
            </a:r>
            <a:r>
              <a:rPr lang="en-US" altLang="en-US" b="1" dirty="0"/>
              <a:t> </a:t>
            </a:r>
            <a:r>
              <a:rPr lang="en-US" altLang="en-US" b="1" dirty="0" err="1"/>
              <a:t>hoặc</a:t>
            </a:r>
            <a:r>
              <a:rPr lang="en-US" altLang="en-US" b="1" dirty="0"/>
              <a:t> </a:t>
            </a:r>
            <a:r>
              <a:rPr lang="en-US" altLang="en-US" b="1" dirty="0" err="1"/>
              <a:t>viết</a:t>
            </a:r>
            <a:r>
              <a:rPr lang="en-US" altLang="en-US" b="1" dirty="0"/>
              <a:t> </a:t>
            </a:r>
            <a:r>
              <a:rPr lang="en-US" altLang="en-US" b="1" dirty="0" err="1"/>
              <a:t>ra</a:t>
            </a:r>
            <a:r>
              <a:rPr lang="en-US" altLang="en-US" b="1" dirty="0"/>
              <a:t> </a:t>
            </a:r>
            <a:r>
              <a:rPr lang="en-US" altLang="en-US" b="1" dirty="0" err="1"/>
              <a:t>giấy</a:t>
            </a:r>
            <a:r>
              <a:rPr lang="en-US" altLang="en-US" b="1" dirty="0"/>
              <a:t>.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2514600" y="3206750"/>
            <a:ext cx="6172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dirty="0" err="1"/>
              <a:t>Đọc</a:t>
            </a:r>
            <a:r>
              <a:rPr lang="en-US" altLang="en-US" b="1" dirty="0"/>
              <a:t> </a:t>
            </a:r>
            <a:r>
              <a:rPr lang="en-US" altLang="en-US" b="1" dirty="0" err="1"/>
              <a:t>nội</a:t>
            </a:r>
            <a:r>
              <a:rPr lang="en-US" altLang="en-US" b="1" dirty="0"/>
              <a:t> dung </a:t>
            </a:r>
            <a:r>
              <a:rPr lang="en-US" altLang="en-US" b="1" dirty="0" err="1"/>
              <a:t>ghi</a:t>
            </a:r>
            <a:r>
              <a:rPr lang="en-US" altLang="en-US" b="1" dirty="0"/>
              <a:t> </a:t>
            </a:r>
            <a:r>
              <a:rPr lang="en-US" altLang="en-US" b="1" dirty="0" err="1"/>
              <a:t>trên</a:t>
            </a:r>
            <a:r>
              <a:rPr lang="en-US" altLang="en-US" b="1" dirty="0"/>
              <a:t> </a:t>
            </a:r>
            <a:r>
              <a:rPr lang="en-US" altLang="en-US" b="1" dirty="0" err="1"/>
              <a:t>giấy</a:t>
            </a:r>
            <a:r>
              <a:rPr lang="en-US" altLang="en-US" b="1" dirty="0"/>
              <a:t> </a:t>
            </a:r>
            <a:r>
              <a:rPr lang="en-US" altLang="en-US" b="1" dirty="0" err="1"/>
              <a:t>hoặc</a:t>
            </a:r>
            <a:r>
              <a:rPr lang="en-US" altLang="en-US" b="1" dirty="0"/>
              <a:t> </a:t>
            </a:r>
            <a:r>
              <a:rPr lang="en-US" altLang="en-US" b="1" dirty="0" err="1"/>
              <a:t>cho</a:t>
            </a:r>
            <a:r>
              <a:rPr lang="en-US" altLang="en-US" b="1" dirty="0"/>
              <a:t> </a:t>
            </a:r>
            <a:r>
              <a:rPr lang="en-US" altLang="en-US" b="1" dirty="0" err="1"/>
              <a:t>nghe</a:t>
            </a:r>
            <a:r>
              <a:rPr lang="en-US" altLang="en-US" b="1" dirty="0"/>
              <a:t> </a:t>
            </a:r>
            <a:r>
              <a:rPr lang="en-US" altLang="en-US" b="1" dirty="0" err="1"/>
              <a:t>một</a:t>
            </a:r>
            <a:r>
              <a:rPr lang="en-US" altLang="en-US" b="1" dirty="0"/>
              <a:t> </a:t>
            </a:r>
            <a:r>
              <a:rPr lang="en-US" altLang="en-US" b="1" dirty="0" err="1"/>
              <a:t>bài</a:t>
            </a:r>
            <a:r>
              <a:rPr lang="en-US" altLang="en-US" b="1" dirty="0"/>
              <a:t> </a:t>
            </a:r>
            <a:r>
              <a:rPr lang="en-US" altLang="en-US" b="1" dirty="0" err="1"/>
              <a:t>hát</a:t>
            </a:r>
            <a:r>
              <a:rPr lang="en-US" altLang="en-US" b="1" dirty="0"/>
              <a:t>.</a:t>
            </a: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2514600" y="5334000"/>
            <a:ext cx="5984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dirty="0" err="1"/>
              <a:t>Nhấp</a:t>
            </a:r>
            <a:r>
              <a:rPr lang="en-US" altLang="en-US" b="1" dirty="0"/>
              <a:t> </a:t>
            </a:r>
            <a:r>
              <a:rPr lang="en-US" altLang="en-US" b="1" dirty="0" err="1"/>
              <a:t>nháy</a:t>
            </a:r>
            <a:r>
              <a:rPr lang="en-US" altLang="en-US" b="1" dirty="0"/>
              <a:t> </a:t>
            </a:r>
            <a:r>
              <a:rPr lang="en-US" altLang="en-US" b="1" dirty="0" err="1"/>
              <a:t>đèn</a:t>
            </a:r>
            <a:r>
              <a:rPr lang="en-US" altLang="en-US" b="1" dirty="0"/>
              <a:t> </a:t>
            </a:r>
            <a:r>
              <a:rPr lang="en-US" altLang="en-US" b="1" dirty="0" err="1"/>
              <a:t>tín</a:t>
            </a:r>
            <a:r>
              <a:rPr lang="en-US" altLang="en-US" b="1" dirty="0"/>
              <a:t> </a:t>
            </a:r>
            <a:r>
              <a:rPr lang="en-US" altLang="en-US" b="1" dirty="0" err="1"/>
              <a:t>hiệu</a:t>
            </a:r>
            <a:r>
              <a:rPr lang="en-US" altLang="en-US" b="1" dirty="0"/>
              <a:t>.</a:t>
            </a:r>
          </a:p>
        </p:txBody>
      </p:sp>
      <p:sp>
        <p:nvSpPr>
          <p:cNvPr id="61447" name="Rectangle 9"/>
          <p:cNvSpPr>
            <a:spLocks noChangeArrowheads="1"/>
          </p:cNvSpPr>
          <p:nvPr/>
        </p:nvSpPr>
        <p:spPr bwMode="auto">
          <a:xfrm>
            <a:off x="1752600" y="979488"/>
            <a:ext cx="6781800" cy="954087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 err="1">
                <a:solidFill>
                  <a:srgbClr val="990033"/>
                </a:solidFill>
              </a:rPr>
              <a:t>Để</a:t>
            </a:r>
            <a:r>
              <a:rPr lang="en-US" altLang="en-US" b="1" dirty="0">
                <a:solidFill>
                  <a:srgbClr val="990033"/>
                </a:solidFill>
              </a:rPr>
              <a:t> </a:t>
            </a:r>
            <a:r>
              <a:rPr lang="en-US" altLang="en-US" b="1" dirty="0" err="1">
                <a:solidFill>
                  <a:srgbClr val="990033"/>
                </a:solidFill>
              </a:rPr>
              <a:t>truyền</a:t>
            </a:r>
            <a:r>
              <a:rPr lang="en-US" altLang="en-US" b="1" dirty="0">
                <a:solidFill>
                  <a:srgbClr val="990033"/>
                </a:solidFill>
              </a:rPr>
              <a:t> </a:t>
            </a:r>
            <a:r>
              <a:rPr lang="en-US" altLang="en-US" b="1" dirty="0" err="1">
                <a:solidFill>
                  <a:srgbClr val="990033"/>
                </a:solidFill>
              </a:rPr>
              <a:t>đạt</a:t>
            </a:r>
            <a:r>
              <a:rPr lang="en-US" altLang="en-US" b="1" dirty="0">
                <a:solidFill>
                  <a:srgbClr val="990033"/>
                </a:solidFill>
              </a:rPr>
              <a:t> </a:t>
            </a:r>
            <a:r>
              <a:rPr lang="en-US" altLang="en-US" b="1" dirty="0" err="1">
                <a:solidFill>
                  <a:srgbClr val="990033"/>
                </a:solidFill>
              </a:rPr>
              <a:t>thông</a:t>
            </a:r>
            <a:r>
              <a:rPr lang="en-US" altLang="en-US" b="1" dirty="0">
                <a:solidFill>
                  <a:srgbClr val="990033"/>
                </a:solidFill>
              </a:rPr>
              <a:t> tin </a:t>
            </a:r>
            <a:r>
              <a:rPr lang="en-US" altLang="en-US" b="1" dirty="0" err="1">
                <a:solidFill>
                  <a:srgbClr val="990033"/>
                </a:solidFill>
              </a:rPr>
              <a:t>tới</a:t>
            </a:r>
            <a:r>
              <a:rPr lang="en-US" altLang="en-US" b="1" dirty="0">
                <a:solidFill>
                  <a:srgbClr val="990033"/>
                </a:solidFill>
              </a:rPr>
              <a:t> </a:t>
            </a:r>
            <a:r>
              <a:rPr lang="en-US" altLang="en-US" b="1" dirty="0" err="1">
                <a:solidFill>
                  <a:srgbClr val="990033"/>
                </a:solidFill>
              </a:rPr>
              <a:t>người</a:t>
            </a:r>
            <a:r>
              <a:rPr lang="en-US" altLang="en-US" b="1" dirty="0">
                <a:solidFill>
                  <a:srgbClr val="990033"/>
                </a:solidFill>
              </a:rPr>
              <a:t> </a:t>
            </a:r>
            <a:r>
              <a:rPr lang="en-US" altLang="en-US" b="1" dirty="0" err="1">
                <a:solidFill>
                  <a:srgbClr val="990033"/>
                </a:solidFill>
              </a:rPr>
              <a:t>bị</a:t>
            </a:r>
            <a:r>
              <a:rPr lang="en-US" altLang="en-US" b="1" dirty="0">
                <a:solidFill>
                  <a:srgbClr val="990033"/>
                </a:solidFill>
              </a:rPr>
              <a:t> </a:t>
            </a:r>
            <a:r>
              <a:rPr lang="en-US" altLang="en-US" b="1" dirty="0" err="1">
                <a:solidFill>
                  <a:srgbClr val="990033"/>
                </a:solidFill>
              </a:rPr>
              <a:t>khiếm</a:t>
            </a:r>
            <a:r>
              <a:rPr lang="en-US" altLang="en-US" b="1" dirty="0">
                <a:solidFill>
                  <a:srgbClr val="990033"/>
                </a:solidFill>
              </a:rPr>
              <a:t> </a:t>
            </a:r>
            <a:r>
              <a:rPr lang="en-US" altLang="en-US" b="1" dirty="0" err="1">
                <a:solidFill>
                  <a:srgbClr val="990033"/>
                </a:solidFill>
              </a:rPr>
              <a:t>thị</a:t>
            </a:r>
            <a:r>
              <a:rPr lang="en-US" altLang="en-US" b="1" dirty="0">
                <a:solidFill>
                  <a:srgbClr val="990033"/>
                </a:solidFill>
              </a:rPr>
              <a:t> </a:t>
            </a:r>
            <a:r>
              <a:rPr lang="en-US" altLang="en-US" b="1" dirty="0" err="1">
                <a:solidFill>
                  <a:srgbClr val="990033"/>
                </a:solidFill>
              </a:rPr>
              <a:t>hoàn</a:t>
            </a:r>
            <a:r>
              <a:rPr lang="en-US" altLang="en-US" b="1" dirty="0">
                <a:solidFill>
                  <a:srgbClr val="990033"/>
                </a:solidFill>
              </a:rPr>
              <a:t> </a:t>
            </a:r>
            <a:r>
              <a:rPr lang="en-US" altLang="en-US" b="1" dirty="0" err="1">
                <a:solidFill>
                  <a:srgbClr val="990033"/>
                </a:solidFill>
              </a:rPr>
              <a:t>toàn</a:t>
            </a:r>
            <a:r>
              <a:rPr lang="en-US" altLang="en-US" b="1" dirty="0">
                <a:solidFill>
                  <a:srgbClr val="990033"/>
                </a:solidFill>
              </a:rPr>
              <a:t>, </a:t>
            </a:r>
            <a:r>
              <a:rPr lang="en-US" altLang="en-US" b="1" dirty="0" err="1">
                <a:solidFill>
                  <a:srgbClr val="990033"/>
                </a:solidFill>
              </a:rPr>
              <a:t>người</a:t>
            </a:r>
            <a:r>
              <a:rPr lang="en-US" altLang="en-US" b="1" dirty="0">
                <a:solidFill>
                  <a:srgbClr val="990033"/>
                </a:solidFill>
              </a:rPr>
              <a:t> ta </a:t>
            </a:r>
            <a:r>
              <a:rPr lang="en-US" altLang="en-US" b="1" dirty="0" err="1">
                <a:solidFill>
                  <a:srgbClr val="990033"/>
                </a:solidFill>
              </a:rPr>
              <a:t>có</a:t>
            </a:r>
            <a:r>
              <a:rPr lang="en-US" altLang="en-US" b="1" dirty="0">
                <a:solidFill>
                  <a:srgbClr val="990033"/>
                </a:solidFill>
              </a:rPr>
              <a:t> </a:t>
            </a:r>
            <a:r>
              <a:rPr lang="en-US" altLang="en-US" b="1" dirty="0" err="1">
                <a:solidFill>
                  <a:srgbClr val="990033"/>
                </a:solidFill>
              </a:rPr>
              <a:t>thể</a:t>
            </a:r>
            <a:r>
              <a:rPr lang="en-US" altLang="en-US" b="1" dirty="0">
                <a:solidFill>
                  <a:srgbClr val="990033"/>
                </a:solidFill>
              </a:rPr>
              <a:t>:</a:t>
            </a:r>
            <a:endParaRPr lang="en-US" altLang="en-US" b="1" dirty="0">
              <a:cs typeface="Times New Roman" panose="02020603050405020304" pitchFamily="18" charset="0"/>
            </a:endParaRPr>
          </a:p>
        </p:txBody>
      </p:sp>
      <p:pic>
        <p:nvPicPr>
          <p:cNvPr id="11" name="Picture 10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3"/>
          <p:cNvSpPr>
            <a:spLocks noGrp="1"/>
          </p:cNvSpPr>
          <p:nvPr>
            <p:ph type="ftr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solidFill>
                  <a:srgbClr val="FFABAB"/>
                </a:solidFill>
              </a:rPr>
              <a:t>GV: Võ Nhật Trường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2533650" y="4352925"/>
            <a:ext cx="5965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dirty="0" err="1"/>
              <a:t>Hình</a:t>
            </a:r>
            <a:r>
              <a:rPr lang="en-US" altLang="en-US" b="1" dirty="0"/>
              <a:t> </a:t>
            </a:r>
            <a:r>
              <a:rPr lang="en-US" altLang="en-US" b="1" dirty="0" err="1"/>
              <a:t>ảnh</a:t>
            </a:r>
            <a:r>
              <a:rPr lang="en-US" altLang="en-US" b="1" dirty="0"/>
              <a:t>.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2573338" y="2359025"/>
            <a:ext cx="5867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dirty="0" err="1"/>
              <a:t>Văn</a:t>
            </a:r>
            <a:r>
              <a:rPr lang="en-US" altLang="en-US" b="1" dirty="0"/>
              <a:t> </a:t>
            </a:r>
            <a:r>
              <a:rPr lang="en-US" altLang="en-US" b="1" dirty="0" err="1"/>
              <a:t>bản</a:t>
            </a:r>
            <a:r>
              <a:rPr lang="en-US" altLang="en-US" b="1" dirty="0"/>
              <a:t>.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2514600" y="3276600"/>
            <a:ext cx="601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dirty="0" err="1"/>
              <a:t>Âm</a:t>
            </a:r>
            <a:r>
              <a:rPr lang="en-US" altLang="en-US" b="1" dirty="0"/>
              <a:t> </a:t>
            </a:r>
            <a:r>
              <a:rPr lang="en-US" altLang="en-US" b="1" dirty="0" err="1"/>
              <a:t>thanh</a:t>
            </a:r>
            <a:r>
              <a:rPr lang="en-US" altLang="en-US" b="1" dirty="0"/>
              <a:t>.</a:t>
            </a: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2514600" y="5181600"/>
            <a:ext cx="59848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 err="1"/>
              <a:t>Không</a:t>
            </a:r>
            <a:r>
              <a:rPr lang="en-US" altLang="en-US" b="1" dirty="0"/>
              <a:t> </a:t>
            </a:r>
            <a:r>
              <a:rPr lang="en-US" altLang="en-US" b="1" dirty="0" err="1"/>
              <a:t>phải</a:t>
            </a:r>
            <a:r>
              <a:rPr lang="en-US" altLang="en-US" b="1" dirty="0"/>
              <a:t> </a:t>
            </a:r>
            <a:r>
              <a:rPr lang="en-US" altLang="en-US" b="1" dirty="0" err="1"/>
              <a:t>là</a:t>
            </a:r>
            <a:r>
              <a:rPr lang="en-US" altLang="en-US" b="1" dirty="0"/>
              <a:t> </a:t>
            </a:r>
            <a:r>
              <a:rPr lang="en-US" altLang="en-US" b="1" dirty="0" err="1"/>
              <a:t>một</a:t>
            </a:r>
            <a:r>
              <a:rPr lang="en-US" altLang="en-US" b="1" dirty="0"/>
              <a:t> </a:t>
            </a:r>
            <a:r>
              <a:rPr lang="en-US" altLang="en-US" b="1" dirty="0" err="1"/>
              <a:t>trong</a:t>
            </a:r>
            <a:r>
              <a:rPr lang="en-US" altLang="en-US" b="1" dirty="0"/>
              <a:t> </a:t>
            </a:r>
            <a:r>
              <a:rPr lang="en-US" altLang="en-US" b="1" dirty="0" err="1"/>
              <a:t>các</a:t>
            </a:r>
            <a:r>
              <a:rPr lang="en-US" altLang="en-US" b="1" dirty="0"/>
              <a:t> </a:t>
            </a:r>
            <a:r>
              <a:rPr lang="en-US" altLang="en-US" b="1" dirty="0" err="1"/>
              <a:t>dạng</a:t>
            </a:r>
            <a:r>
              <a:rPr lang="en-US" altLang="en-US" b="1" dirty="0"/>
              <a:t> </a:t>
            </a:r>
            <a:r>
              <a:rPr lang="en-US" altLang="en-US" b="1" dirty="0" err="1"/>
              <a:t>thông</a:t>
            </a:r>
            <a:r>
              <a:rPr lang="en-US" altLang="en-US" b="1" dirty="0"/>
              <a:t> tin </a:t>
            </a:r>
            <a:r>
              <a:rPr lang="en-US" altLang="en-US" b="1" dirty="0" err="1"/>
              <a:t>cơ</a:t>
            </a:r>
            <a:r>
              <a:rPr lang="en-US" altLang="en-US" b="1" dirty="0"/>
              <a:t> </a:t>
            </a:r>
            <a:r>
              <a:rPr lang="en-US" altLang="en-US" b="1" dirty="0" err="1"/>
              <a:t>bản</a:t>
            </a:r>
            <a:r>
              <a:rPr lang="en-US" altLang="en-US" b="1" dirty="0"/>
              <a:t> </a:t>
            </a:r>
            <a:r>
              <a:rPr lang="en-US" altLang="en-US" b="1" dirty="0" err="1"/>
              <a:t>hiện</a:t>
            </a:r>
            <a:r>
              <a:rPr lang="en-US" altLang="en-US" b="1" dirty="0"/>
              <a:t> nay </a:t>
            </a:r>
            <a:r>
              <a:rPr lang="en-US" altLang="en-US" b="1" dirty="0" err="1"/>
              <a:t>của</a:t>
            </a:r>
            <a:r>
              <a:rPr lang="en-US" altLang="en-US" b="1" dirty="0"/>
              <a:t> tin </a:t>
            </a:r>
            <a:r>
              <a:rPr lang="en-US" altLang="en-US" b="1" dirty="0" err="1"/>
              <a:t>học</a:t>
            </a:r>
            <a:r>
              <a:rPr lang="en-US" altLang="en-US" b="1" dirty="0"/>
              <a:t>.</a:t>
            </a:r>
          </a:p>
        </p:txBody>
      </p:sp>
      <p:sp>
        <p:nvSpPr>
          <p:cNvPr id="62471" name="Rectangle 9"/>
          <p:cNvSpPr>
            <a:spLocks noChangeArrowheads="1"/>
          </p:cNvSpPr>
          <p:nvPr/>
        </p:nvSpPr>
        <p:spPr bwMode="auto">
          <a:xfrm>
            <a:off x="1752600" y="979488"/>
            <a:ext cx="6781800" cy="954087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990033"/>
                </a:solidFill>
              </a:rPr>
              <a:t>Theo </a:t>
            </a:r>
            <a:r>
              <a:rPr lang="en-US" altLang="en-US" b="1" dirty="0" err="1">
                <a:solidFill>
                  <a:srgbClr val="990033"/>
                </a:solidFill>
              </a:rPr>
              <a:t>em</a:t>
            </a:r>
            <a:r>
              <a:rPr lang="en-US" altLang="en-US" b="1" dirty="0">
                <a:solidFill>
                  <a:srgbClr val="990033"/>
                </a:solidFill>
              </a:rPr>
              <a:t>, </a:t>
            </a:r>
            <a:r>
              <a:rPr lang="en-US" altLang="en-US" b="1" dirty="0" err="1">
                <a:solidFill>
                  <a:srgbClr val="990033"/>
                </a:solidFill>
              </a:rPr>
              <a:t>mùi</a:t>
            </a:r>
            <a:r>
              <a:rPr lang="en-US" altLang="en-US" b="1" dirty="0">
                <a:solidFill>
                  <a:srgbClr val="990033"/>
                </a:solidFill>
              </a:rPr>
              <a:t> </a:t>
            </a:r>
            <a:r>
              <a:rPr lang="en-US" altLang="en-US" b="1" dirty="0" err="1">
                <a:solidFill>
                  <a:srgbClr val="990033"/>
                </a:solidFill>
              </a:rPr>
              <a:t>vị</a:t>
            </a:r>
            <a:r>
              <a:rPr lang="en-US" altLang="en-US" b="1" dirty="0">
                <a:solidFill>
                  <a:srgbClr val="990033"/>
                </a:solidFill>
              </a:rPr>
              <a:t> </a:t>
            </a:r>
            <a:r>
              <a:rPr lang="en-US" altLang="en-US" b="1" dirty="0" err="1">
                <a:solidFill>
                  <a:srgbClr val="990033"/>
                </a:solidFill>
              </a:rPr>
              <a:t>của</a:t>
            </a:r>
            <a:r>
              <a:rPr lang="en-US" altLang="en-US" b="1" dirty="0">
                <a:solidFill>
                  <a:srgbClr val="990033"/>
                </a:solidFill>
              </a:rPr>
              <a:t> </a:t>
            </a:r>
            <a:r>
              <a:rPr lang="en-US" altLang="en-US" b="1" dirty="0" err="1">
                <a:solidFill>
                  <a:srgbClr val="990033"/>
                </a:solidFill>
              </a:rPr>
              <a:t>món</a:t>
            </a:r>
            <a:r>
              <a:rPr lang="en-US" altLang="en-US" b="1" dirty="0">
                <a:solidFill>
                  <a:srgbClr val="990033"/>
                </a:solidFill>
              </a:rPr>
              <a:t> </a:t>
            </a:r>
            <a:r>
              <a:rPr lang="en-US" altLang="en-US" b="1" dirty="0" err="1">
                <a:solidFill>
                  <a:srgbClr val="990033"/>
                </a:solidFill>
              </a:rPr>
              <a:t>ăn</a:t>
            </a:r>
            <a:r>
              <a:rPr lang="en-US" altLang="en-US" b="1" dirty="0">
                <a:solidFill>
                  <a:srgbClr val="990033"/>
                </a:solidFill>
              </a:rPr>
              <a:t> </a:t>
            </a:r>
            <a:r>
              <a:rPr lang="en-US" altLang="en-US" b="1" dirty="0" err="1">
                <a:solidFill>
                  <a:srgbClr val="990033"/>
                </a:solidFill>
              </a:rPr>
              <a:t>mẹ</a:t>
            </a:r>
            <a:r>
              <a:rPr lang="en-US" altLang="en-US" b="1" dirty="0">
                <a:solidFill>
                  <a:srgbClr val="990033"/>
                </a:solidFill>
              </a:rPr>
              <a:t> </a:t>
            </a:r>
            <a:r>
              <a:rPr lang="en-US" altLang="en-US" b="1" dirty="0" err="1">
                <a:solidFill>
                  <a:srgbClr val="990033"/>
                </a:solidFill>
              </a:rPr>
              <a:t>nấu</a:t>
            </a:r>
            <a:r>
              <a:rPr lang="en-US" altLang="en-US" b="1" dirty="0">
                <a:solidFill>
                  <a:srgbClr val="990033"/>
                </a:solidFill>
              </a:rPr>
              <a:t> </a:t>
            </a:r>
            <a:r>
              <a:rPr lang="en-US" altLang="en-US" b="1" dirty="0" err="1">
                <a:solidFill>
                  <a:srgbClr val="990033"/>
                </a:solidFill>
              </a:rPr>
              <a:t>cho</a:t>
            </a:r>
            <a:r>
              <a:rPr lang="en-US" altLang="en-US" b="1" dirty="0">
                <a:solidFill>
                  <a:srgbClr val="990033"/>
                </a:solidFill>
              </a:rPr>
              <a:t> </a:t>
            </a:r>
            <a:r>
              <a:rPr lang="en-US" altLang="en-US" b="1" dirty="0" err="1">
                <a:solidFill>
                  <a:srgbClr val="990033"/>
                </a:solidFill>
              </a:rPr>
              <a:t>em</a:t>
            </a:r>
            <a:r>
              <a:rPr lang="en-US" altLang="en-US" b="1" dirty="0">
                <a:solidFill>
                  <a:srgbClr val="990033"/>
                </a:solidFill>
              </a:rPr>
              <a:t> </a:t>
            </a:r>
            <a:r>
              <a:rPr lang="en-US" altLang="en-US" b="1" dirty="0" err="1">
                <a:solidFill>
                  <a:srgbClr val="990033"/>
                </a:solidFill>
              </a:rPr>
              <a:t>là</a:t>
            </a:r>
            <a:r>
              <a:rPr lang="en-US" altLang="en-US" b="1" dirty="0">
                <a:solidFill>
                  <a:srgbClr val="990033"/>
                </a:solidFill>
              </a:rPr>
              <a:t> </a:t>
            </a:r>
            <a:r>
              <a:rPr lang="en-US" altLang="en-US" b="1" dirty="0" err="1">
                <a:solidFill>
                  <a:srgbClr val="990033"/>
                </a:solidFill>
              </a:rPr>
              <a:t>thông</a:t>
            </a:r>
            <a:r>
              <a:rPr lang="en-US" altLang="en-US" b="1" dirty="0">
                <a:solidFill>
                  <a:srgbClr val="990033"/>
                </a:solidFill>
              </a:rPr>
              <a:t> tin </a:t>
            </a:r>
            <a:r>
              <a:rPr lang="en-US" altLang="en-US" b="1" dirty="0" err="1">
                <a:solidFill>
                  <a:srgbClr val="990033"/>
                </a:solidFill>
              </a:rPr>
              <a:t>dạng</a:t>
            </a:r>
            <a:r>
              <a:rPr lang="en-US" altLang="en-US" b="1" dirty="0">
                <a:solidFill>
                  <a:srgbClr val="990033"/>
                </a:solidFill>
              </a:rPr>
              <a:t> </a:t>
            </a:r>
            <a:r>
              <a:rPr lang="en-US" altLang="en-US" b="1" dirty="0" err="1">
                <a:solidFill>
                  <a:srgbClr val="990033"/>
                </a:solidFill>
              </a:rPr>
              <a:t>nào</a:t>
            </a:r>
            <a:r>
              <a:rPr lang="en-US" altLang="en-US" b="1" dirty="0">
                <a:solidFill>
                  <a:srgbClr val="990033"/>
                </a:solidFill>
              </a:rPr>
              <a:t>?</a:t>
            </a:r>
            <a:endParaRPr lang="en-US" altLang="en-US" b="1" dirty="0">
              <a:cs typeface="Times New Roman" panose="02020603050405020304" pitchFamily="18" charset="0"/>
            </a:endParaRPr>
          </a:p>
        </p:txBody>
      </p:sp>
      <p:pic>
        <p:nvPicPr>
          <p:cNvPr id="11" name="Picture 10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029200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 bwMode="auto">
          <a:xfrm>
            <a:off x="228600" y="1143000"/>
            <a:ext cx="4191000" cy="822305"/>
          </a:xfrm>
          <a:prstGeom prst="wedgeEllipseCallout">
            <a:avLst>
              <a:gd name="adj1" fmla="val -32348"/>
              <a:gd name="adj2" fmla="val 14199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 err="1" smtClean="0">
                <a:latin typeface="Arial" panose="020B0604020202020204" pitchFamily="34" charset="0"/>
              </a:rPr>
              <a:t>Đây</a:t>
            </a:r>
            <a:r>
              <a:rPr lang="en-US" sz="3200" dirty="0" smtClean="0"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</a:rPr>
              <a:t>là</a:t>
            </a:r>
            <a:r>
              <a:rPr lang="en-US" sz="3200" dirty="0" smtClean="0"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</a:rPr>
              <a:t>hoa</a:t>
            </a:r>
            <a:r>
              <a:rPr lang="en-US" sz="3200" dirty="0" smtClean="0"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</a:rPr>
              <a:t>gì</a:t>
            </a:r>
            <a:r>
              <a:rPr lang="en-US" sz="3200" dirty="0" smtClean="0">
                <a:latin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3"/>
          <p:cNvSpPr>
            <a:spLocks noGrp="1"/>
          </p:cNvSpPr>
          <p:nvPr>
            <p:ph type="ftr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solidFill>
                  <a:srgbClr val="FFABAB"/>
                </a:solidFill>
              </a:rPr>
              <a:t>GV: Võ Nhật Trường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2533650" y="4191000"/>
            <a:ext cx="59658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 err="1">
                <a:solidFill>
                  <a:srgbClr val="000000"/>
                </a:solidFill>
              </a:rPr>
              <a:t>Vì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máy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tính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không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hiểu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được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ngôn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ngữ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tự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nhiên</a:t>
            </a:r>
            <a:r>
              <a:rPr lang="en-US" altLang="en-US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2573338" y="2238375"/>
            <a:ext cx="61896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 err="1"/>
              <a:t>Vì</a:t>
            </a:r>
            <a:r>
              <a:rPr lang="en-US" altLang="en-US" dirty="0"/>
              <a:t> </a:t>
            </a:r>
            <a:r>
              <a:rPr lang="en-US" altLang="en-US" dirty="0" err="1"/>
              <a:t>máy</a:t>
            </a:r>
            <a:r>
              <a:rPr lang="en-US" altLang="en-US" dirty="0"/>
              <a:t> </a:t>
            </a:r>
            <a:r>
              <a:rPr lang="en-US" altLang="en-US" dirty="0" err="1"/>
              <a:t>tính</a:t>
            </a:r>
            <a:r>
              <a:rPr lang="en-US" altLang="en-US" dirty="0"/>
              <a:t> </a:t>
            </a:r>
            <a:r>
              <a:rPr lang="en-US" altLang="en-US" dirty="0" err="1"/>
              <a:t>gồm</a:t>
            </a:r>
            <a:r>
              <a:rPr lang="en-US" altLang="en-US" dirty="0"/>
              <a:t> </a:t>
            </a:r>
            <a:r>
              <a:rPr lang="en-US" altLang="en-US" dirty="0" err="1"/>
              <a:t>các</a:t>
            </a:r>
            <a:r>
              <a:rPr lang="en-US" altLang="en-US" dirty="0"/>
              <a:t> </a:t>
            </a:r>
            <a:r>
              <a:rPr lang="en-US" altLang="en-US" dirty="0" err="1"/>
              <a:t>mạch</a:t>
            </a:r>
            <a:r>
              <a:rPr lang="en-US" altLang="en-US" dirty="0"/>
              <a:t> </a:t>
            </a:r>
            <a:r>
              <a:rPr lang="en-US" altLang="en-US" dirty="0" err="1"/>
              <a:t>điện</a:t>
            </a:r>
            <a:r>
              <a:rPr lang="en-US" altLang="en-US" dirty="0"/>
              <a:t> </a:t>
            </a:r>
            <a:r>
              <a:rPr lang="en-US" altLang="en-US" dirty="0" err="1"/>
              <a:t>tử</a:t>
            </a:r>
            <a:r>
              <a:rPr lang="en-US" altLang="en-US" dirty="0"/>
              <a:t> </a:t>
            </a:r>
            <a:r>
              <a:rPr lang="en-US" altLang="en-US" dirty="0" err="1"/>
              <a:t>chỉ</a:t>
            </a:r>
            <a:r>
              <a:rPr lang="en-US" altLang="en-US" dirty="0"/>
              <a:t> </a:t>
            </a:r>
            <a:r>
              <a:rPr lang="en-US" altLang="en-US" dirty="0" err="1"/>
              <a:t>có</a:t>
            </a:r>
            <a:r>
              <a:rPr lang="en-US" altLang="en-US" dirty="0"/>
              <a:t> </a:t>
            </a:r>
            <a:r>
              <a:rPr lang="en-US" altLang="en-US" dirty="0" err="1"/>
              <a:t>hai</a:t>
            </a:r>
            <a:r>
              <a:rPr lang="en-US" altLang="en-US" dirty="0"/>
              <a:t> </a:t>
            </a:r>
            <a:r>
              <a:rPr lang="en-US" altLang="en-US" dirty="0" err="1"/>
              <a:t>trạng</a:t>
            </a:r>
            <a:r>
              <a:rPr lang="en-US" altLang="en-US" dirty="0"/>
              <a:t> </a:t>
            </a:r>
            <a:r>
              <a:rPr lang="en-US" altLang="en-US" dirty="0" err="1"/>
              <a:t>thái</a:t>
            </a:r>
            <a:r>
              <a:rPr lang="en-US" altLang="en-US" dirty="0"/>
              <a:t> </a:t>
            </a:r>
            <a:r>
              <a:rPr lang="en-US" altLang="en-US" dirty="0" err="1"/>
              <a:t>đóng</a:t>
            </a:r>
            <a:r>
              <a:rPr lang="en-US" altLang="en-US" dirty="0"/>
              <a:t> </a:t>
            </a:r>
            <a:r>
              <a:rPr lang="en-US" altLang="en-US" dirty="0" err="1"/>
              <a:t>mạch</a:t>
            </a:r>
            <a:r>
              <a:rPr lang="en-US" altLang="en-US" dirty="0"/>
              <a:t> </a:t>
            </a:r>
            <a:r>
              <a:rPr lang="en-US" altLang="en-US" dirty="0" err="1"/>
              <a:t>và</a:t>
            </a:r>
            <a:r>
              <a:rPr lang="en-US" altLang="en-US" dirty="0"/>
              <a:t> </a:t>
            </a:r>
            <a:r>
              <a:rPr lang="en-US" altLang="en-US" dirty="0" err="1"/>
              <a:t>ngắt</a:t>
            </a:r>
            <a:r>
              <a:rPr lang="en-US" altLang="en-US" dirty="0"/>
              <a:t> </a:t>
            </a:r>
            <a:r>
              <a:rPr lang="en-US" altLang="en-US" dirty="0" err="1"/>
              <a:t>mạch</a:t>
            </a:r>
            <a:endParaRPr lang="en-US" altLang="en-US" dirty="0"/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2514600" y="3284538"/>
            <a:ext cx="6324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dirty="0" err="1">
                <a:solidFill>
                  <a:srgbClr val="000000"/>
                </a:solidFill>
              </a:rPr>
              <a:t>Vì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chỉ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cần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dùng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hai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kí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hiệu</a:t>
            </a:r>
            <a:r>
              <a:rPr lang="en-US" altLang="en-US" sz="2400" dirty="0">
                <a:solidFill>
                  <a:srgbClr val="000000"/>
                </a:solidFill>
              </a:rPr>
              <a:t> 0 </a:t>
            </a:r>
            <a:r>
              <a:rPr lang="en-US" altLang="en-US" sz="2400" dirty="0" err="1">
                <a:solidFill>
                  <a:srgbClr val="000000"/>
                </a:solidFill>
              </a:rPr>
              <a:t>và</a:t>
            </a:r>
            <a:r>
              <a:rPr lang="en-US" altLang="en-US" sz="2400" dirty="0">
                <a:solidFill>
                  <a:srgbClr val="000000"/>
                </a:solidFill>
              </a:rPr>
              <a:t> 1 , </a:t>
            </a:r>
            <a:r>
              <a:rPr lang="en-US" altLang="en-US" sz="2400" dirty="0" err="1">
                <a:solidFill>
                  <a:srgbClr val="000000"/>
                </a:solidFill>
              </a:rPr>
              <a:t>người</a:t>
            </a:r>
            <a:r>
              <a:rPr lang="en-US" altLang="en-US" sz="2400" dirty="0">
                <a:solidFill>
                  <a:srgbClr val="000000"/>
                </a:solidFill>
              </a:rPr>
              <a:t> ta </a:t>
            </a:r>
            <a:r>
              <a:rPr lang="en-US" altLang="en-US" sz="2400" dirty="0" err="1">
                <a:solidFill>
                  <a:srgbClr val="000000"/>
                </a:solidFill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thể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biểu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diễn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được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mọi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thông</a:t>
            </a:r>
            <a:r>
              <a:rPr lang="en-US" altLang="en-US" sz="2400" dirty="0">
                <a:solidFill>
                  <a:srgbClr val="000000"/>
                </a:solidFill>
              </a:rPr>
              <a:t> tin </a:t>
            </a:r>
            <a:r>
              <a:rPr lang="en-US" altLang="en-US" sz="2400" dirty="0" err="1">
                <a:solidFill>
                  <a:srgbClr val="000000"/>
                </a:solidFill>
              </a:rPr>
              <a:t>trong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máy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tính</a:t>
            </a:r>
            <a:r>
              <a:rPr lang="en-US" altLang="en-US" sz="24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2482850" y="5334000"/>
            <a:ext cx="5984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 err="1">
                <a:solidFill>
                  <a:srgbClr val="000000"/>
                </a:solidFill>
              </a:rPr>
              <a:t>Tất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cả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các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lí</a:t>
            </a:r>
            <a:r>
              <a:rPr lang="en-US" altLang="en-US" dirty="0">
                <a:solidFill>
                  <a:srgbClr val="000000"/>
                </a:solidFill>
              </a:rPr>
              <a:t> do </a:t>
            </a:r>
            <a:r>
              <a:rPr lang="en-US" altLang="en-US" dirty="0" err="1">
                <a:solidFill>
                  <a:srgbClr val="000000"/>
                </a:solidFill>
              </a:rPr>
              <a:t>trên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đều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đúng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3495" name="Rectangle 9"/>
          <p:cNvSpPr>
            <a:spLocks noChangeArrowheads="1"/>
          </p:cNvSpPr>
          <p:nvPr/>
        </p:nvSpPr>
        <p:spPr bwMode="auto">
          <a:xfrm>
            <a:off x="1752600" y="979488"/>
            <a:ext cx="6781800" cy="954087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FF0066"/>
                </a:solidFill>
              </a:rPr>
              <a:t>Theo </a:t>
            </a:r>
            <a:r>
              <a:rPr lang="en-US" altLang="en-US" b="1" dirty="0" err="1">
                <a:solidFill>
                  <a:srgbClr val="FF0066"/>
                </a:solidFill>
              </a:rPr>
              <a:t>em</a:t>
            </a:r>
            <a:r>
              <a:rPr lang="en-US" altLang="en-US" b="1" dirty="0">
                <a:solidFill>
                  <a:srgbClr val="FF0066"/>
                </a:solidFill>
              </a:rPr>
              <a:t>, </a:t>
            </a:r>
            <a:r>
              <a:rPr lang="en-US" altLang="en-US" b="1" dirty="0" err="1">
                <a:solidFill>
                  <a:srgbClr val="FF0066"/>
                </a:solidFill>
              </a:rPr>
              <a:t>tại</a:t>
            </a:r>
            <a:r>
              <a:rPr lang="en-US" altLang="en-US" b="1" dirty="0">
                <a:solidFill>
                  <a:srgbClr val="FF0066"/>
                </a:solidFill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</a:rPr>
              <a:t>sao</a:t>
            </a:r>
            <a:r>
              <a:rPr lang="en-US" altLang="en-US" b="1" dirty="0">
                <a:solidFill>
                  <a:srgbClr val="FF0066"/>
                </a:solidFill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</a:rPr>
              <a:t>thông</a:t>
            </a:r>
            <a:r>
              <a:rPr lang="en-US" altLang="en-US" b="1" dirty="0">
                <a:solidFill>
                  <a:srgbClr val="FF0066"/>
                </a:solidFill>
              </a:rPr>
              <a:t> tin </a:t>
            </a:r>
            <a:r>
              <a:rPr lang="en-US" altLang="en-US" b="1" dirty="0" err="1">
                <a:solidFill>
                  <a:srgbClr val="FF0066"/>
                </a:solidFill>
              </a:rPr>
              <a:t>trong</a:t>
            </a:r>
            <a:r>
              <a:rPr lang="en-US" altLang="en-US" b="1" dirty="0">
                <a:solidFill>
                  <a:srgbClr val="FF0066"/>
                </a:solidFill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</a:rPr>
              <a:t>máy</a:t>
            </a:r>
            <a:r>
              <a:rPr lang="en-US" altLang="en-US" b="1" dirty="0">
                <a:solidFill>
                  <a:srgbClr val="FF0066"/>
                </a:solidFill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</a:rPr>
              <a:t>tính</a:t>
            </a:r>
            <a:r>
              <a:rPr lang="en-US" altLang="en-US" b="1" dirty="0">
                <a:solidFill>
                  <a:srgbClr val="FF0066"/>
                </a:solidFill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</a:rPr>
              <a:t>được</a:t>
            </a:r>
            <a:r>
              <a:rPr lang="en-US" altLang="en-US" b="1" dirty="0">
                <a:solidFill>
                  <a:srgbClr val="FF0066"/>
                </a:solidFill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</a:rPr>
              <a:t>biểu</a:t>
            </a:r>
            <a:r>
              <a:rPr lang="en-US" altLang="en-US" b="1" dirty="0">
                <a:solidFill>
                  <a:srgbClr val="FF0066"/>
                </a:solidFill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</a:rPr>
              <a:t>diễn</a:t>
            </a:r>
            <a:r>
              <a:rPr lang="en-US" altLang="en-US" b="1" dirty="0">
                <a:solidFill>
                  <a:srgbClr val="FF0066"/>
                </a:solidFill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</a:rPr>
              <a:t>thành</a:t>
            </a:r>
            <a:r>
              <a:rPr lang="en-US" altLang="en-US" b="1" dirty="0">
                <a:solidFill>
                  <a:srgbClr val="FF0066"/>
                </a:solidFill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</a:rPr>
              <a:t>dạng</a:t>
            </a:r>
            <a:r>
              <a:rPr lang="en-US" altLang="en-US" b="1" dirty="0">
                <a:solidFill>
                  <a:srgbClr val="FF0066"/>
                </a:solidFill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</a:rPr>
              <a:t>dãy</a:t>
            </a:r>
            <a:r>
              <a:rPr lang="en-US" altLang="en-US" b="1" dirty="0">
                <a:solidFill>
                  <a:srgbClr val="FF0066"/>
                </a:solidFill>
              </a:rPr>
              <a:t> bit?</a:t>
            </a:r>
            <a:endParaRPr lang="en-US" altLang="en-US" b="1" dirty="0">
              <a:cs typeface="Times New Roman" panose="02020603050405020304" pitchFamily="18" charset="0"/>
            </a:endParaRPr>
          </a:p>
        </p:txBody>
      </p:sp>
      <p:pic>
        <p:nvPicPr>
          <p:cNvPr id="11" name="Picture 10" descr="flowers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029200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905000" y="152400"/>
            <a:ext cx="5334000" cy="641350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3547CB"/>
                </a:solidFill>
              </a:rPr>
              <a:t>Bài tập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457200" y="793750"/>
            <a:ext cx="85344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3200" dirty="0" err="1"/>
              <a:t>Ngoài</a:t>
            </a:r>
            <a:r>
              <a:rPr lang="en-US" altLang="en-US" sz="3200" dirty="0"/>
              <a:t> 3 </a:t>
            </a:r>
            <a:r>
              <a:rPr lang="en-US" altLang="en-US" sz="3200" dirty="0" err="1"/>
              <a:t>dạng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thông</a:t>
            </a:r>
            <a:r>
              <a:rPr lang="en-US" altLang="en-US" sz="3200" dirty="0"/>
              <a:t> tin </a:t>
            </a:r>
            <a:r>
              <a:rPr lang="en-US" altLang="en-US" sz="3200" dirty="0" err="1"/>
              <a:t>cơ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bản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nêu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trong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bài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học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em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hãy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thử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tìm</a:t>
            </a:r>
            <a:r>
              <a:rPr lang="en-US" altLang="en-US" sz="3200" dirty="0"/>
              <a:t> </a:t>
            </a:r>
            <a:r>
              <a:rPr lang="en-US" altLang="en-US" sz="3200" dirty="0" err="1"/>
              <a:t>xem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còn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có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dạng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thông</a:t>
            </a:r>
            <a:r>
              <a:rPr lang="en-US" altLang="en-US" sz="3200" dirty="0"/>
              <a:t> tin </a:t>
            </a:r>
            <a:r>
              <a:rPr lang="en-US" altLang="en-US" sz="3200" dirty="0" err="1"/>
              <a:t>nào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khác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không</a:t>
            </a:r>
            <a:r>
              <a:rPr lang="en-US" altLang="en-US" sz="3200" dirty="0"/>
              <a:t>?</a:t>
            </a:r>
          </a:p>
          <a:p>
            <a:pPr algn="just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3200" dirty="0" err="1"/>
              <a:t>Nêu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một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vài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ví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dụ</a:t>
            </a:r>
            <a:r>
              <a:rPr lang="en-US" altLang="en-US" sz="3200" dirty="0"/>
              <a:t> minh </a:t>
            </a:r>
            <a:r>
              <a:rPr lang="en-US" altLang="en-US" sz="3200" dirty="0" err="1"/>
              <a:t>hoạ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việc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có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thể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biểu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diễn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thông</a:t>
            </a:r>
            <a:r>
              <a:rPr lang="en-US" altLang="en-US" sz="3200" dirty="0"/>
              <a:t> tin </a:t>
            </a:r>
            <a:r>
              <a:rPr lang="en-US" altLang="en-US" sz="3200" dirty="0" err="1"/>
              <a:t>bằng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nhiều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cách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dạng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khác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nhau</a:t>
            </a:r>
            <a:r>
              <a:rPr lang="en-US" altLang="en-US" sz="3200" dirty="0"/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3200" dirty="0"/>
              <a:t>Theo </a:t>
            </a:r>
            <a:r>
              <a:rPr lang="en-US" altLang="en-US" sz="3200" dirty="0" err="1"/>
              <a:t>em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tại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sao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thông</a:t>
            </a:r>
            <a:r>
              <a:rPr lang="en-US" altLang="en-US" sz="3200" dirty="0"/>
              <a:t> tin </a:t>
            </a:r>
            <a:r>
              <a:rPr lang="en-US" altLang="en-US" sz="3200" dirty="0" err="1"/>
              <a:t>trong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máy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tính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được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biểu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diễn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thành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dãy</a:t>
            </a:r>
            <a:r>
              <a:rPr lang="en-US" altLang="en-US" sz="3200" dirty="0"/>
              <a:t> bit?</a:t>
            </a:r>
          </a:p>
        </p:txBody>
      </p:sp>
      <p:pic>
        <p:nvPicPr>
          <p:cNvPr id="64516" name="Picture 4" descr="4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76800"/>
            <a:ext cx="3505200" cy="194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3253634" y="1185127"/>
            <a:ext cx="31471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CÂU HỎI</a:t>
            </a:r>
            <a:endParaRPr lang="en-US" altLang="en-US" sz="3600" b="1" dirty="0">
              <a:latin typeface="Arial" panose="020B0604020202020204" pitchFamily="34" charset="0"/>
            </a:endParaRPr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gray">
          <a:xfrm>
            <a:off x="838200" y="3607743"/>
            <a:ext cx="7696200" cy="822305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>
                <a:solidFill>
                  <a:srgbClr val="CC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>
                <a:solidFill>
                  <a:srgbClr val="CC00FF"/>
                </a:solidFill>
                <a:latin typeface="Arial" panose="020B0604020202020204" pitchFamily="34" charset="0"/>
              </a:rPr>
              <a:t>Biểu diễn thông tin.</a:t>
            </a:r>
            <a:endParaRPr lang="en-US" altLang="en-US" sz="3200">
              <a:solidFill>
                <a:srgbClr val="CC00FF"/>
              </a:solidFill>
              <a:latin typeface="Arial" panose="020B0604020202020204" pitchFamily="34" charset="0"/>
            </a:endParaRPr>
          </a:p>
        </p:txBody>
      </p:sp>
      <p:sp>
        <p:nvSpPr>
          <p:cNvPr id="33" name="AutoShape 8"/>
          <p:cNvSpPr>
            <a:spLocks noChangeArrowheads="1"/>
          </p:cNvSpPr>
          <p:nvPr/>
        </p:nvSpPr>
        <p:spPr bwMode="gray">
          <a:xfrm>
            <a:off x="838200" y="2325043"/>
            <a:ext cx="7726470" cy="822305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>
                <a:solidFill>
                  <a:srgbClr val="FF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>
                <a:solidFill>
                  <a:srgbClr val="000099"/>
                </a:solidFill>
                <a:latin typeface="Arial" panose="020B0604020202020204" pitchFamily="34" charset="0"/>
              </a:rPr>
              <a:t>Các dạng thông tin cơ bản.</a:t>
            </a:r>
          </a:p>
        </p:txBody>
      </p:sp>
      <p:sp>
        <p:nvSpPr>
          <p:cNvPr id="34" name="AutoShape 23"/>
          <p:cNvSpPr>
            <a:spLocks noChangeArrowheads="1"/>
          </p:cNvSpPr>
          <p:nvPr/>
        </p:nvSpPr>
        <p:spPr bwMode="gray">
          <a:xfrm>
            <a:off x="838200" y="4973717"/>
            <a:ext cx="7726470" cy="822305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Biểu diễn thông tin trong máy tính.</a:t>
            </a:r>
          </a:p>
        </p:txBody>
      </p:sp>
      <p:sp>
        <p:nvSpPr>
          <p:cNvPr id="35" name="Oval 34"/>
          <p:cNvSpPr/>
          <p:nvPr/>
        </p:nvSpPr>
        <p:spPr>
          <a:xfrm>
            <a:off x="302304" y="2418408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02304" y="3785751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15912" y="5085626"/>
            <a:ext cx="522288" cy="506988"/>
          </a:xfrm>
          <a:prstGeom prst="ellipse">
            <a:avLst/>
          </a:prstGeom>
          <a:solidFill>
            <a:srgbClr val="FF0000">
              <a:alpha val="68000"/>
            </a:srgbClr>
          </a:solidFill>
          <a:effectLst>
            <a:outerShdw blurRad="50800" dist="50800" dir="5400000" algn="ctr" rotWithShape="0">
              <a:srgbClr val="000000">
                <a:alpha val="88000"/>
              </a:srgb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slope"/>
            <a:extrusionClr>
              <a:srgbClr val="00B0F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 bwMode="auto">
          <a:xfrm>
            <a:off x="304800" y="1414892"/>
            <a:ext cx="1904791" cy="4284643"/>
          </a:xfrm>
          <a:prstGeom prst="flowChartTerminator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3366CC"/>
              </a:buClr>
              <a:defRPr/>
            </a:pPr>
            <a:r>
              <a:rPr lang="en-US" altLang="en-US" sz="3200" b="1" dirty="0" smtClean="0">
                <a:solidFill>
                  <a:srgbClr val="FF0000"/>
                </a:solidFill>
                <a:latin typeface="+mn-lt"/>
              </a:rPr>
              <a:t>THÔNG TIN VÀ BIỂU DIỄN THÔNG TIN</a:t>
            </a:r>
            <a:endParaRPr lang="en-US" altLang="en-US" sz="32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6" name="Line Callout 1 5"/>
          <p:cNvSpPr/>
          <p:nvPr/>
        </p:nvSpPr>
        <p:spPr bwMode="auto">
          <a:xfrm>
            <a:off x="2659966" y="1936513"/>
            <a:ext cx="6153472" cy="584775"/>
          </a:xfrm>
          <a:prstGeom prst="borderCallout1">
            <a:avLst>
              <a:gd name="adj1" fmla="val 29450"/>
              <a:gd name="adj2" fmla="val -864"/>
              <a:gd name="adj3" fmla="val 246364"/>
              <a:gd name="adj4" fmla="val -7067"/>
            </a:avLst>
          </a:prstGeom>
          <a:solidFill>
            <a:srgbClr val="82FD3D"/>
          </a:solidFill>
          <a:ln w="38100" cap="flat" cmpd="sng" algn="ctr">
            <a:solidFill>
              <a:srgbClr val="660033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3200" b="1" dirty="0">
                <a:solidFill>
                  <a:srgbClr val="FF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000099"/>
                </a:solidFill>
                <a:latin typeface="Arial" panose="020B0604020202020204" pitchFamily="34" charset="0"/>
              </a:rPr>
              <a:t>Các</a:t>
            </a:r>
            <a:r>
              <a:rPr lang="en-US" altLang="en-US" sz="32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Arial" panose="020B0604020202020204" pitchFamily="34" charset="0"/>
              </a:rPr>
              <a:t>dạng</a:t>
            </a:r>
            <a:r>
              <a:rPr lang="en-US" altLang="en-US" sz="32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Arial" panose="020B0604020202020204" pitchFamily="34" charset="0"/>
              </a:rPr>
              <a:t>thông</a:t>
            </a:r>
            <a:r>
              <a:rPr lang="en-US" altLang="en-US" sz="3200" b="1" dirty="0">
                <a:solidFill>
                  <a:srgbClr val="000099"/>
                </a:solidFill>
                <a:latin typeface="Arial" panose="020B0604020202020204" pitchFamily="34" charset="0"/>
              </a:rPr>
              <a:t> tin </a:t>
            </a:r>
            <a:r>
              <a:rPr lang="en-US" altLang="en-US" sz="3200" b="1" dirty="0" err="1">
                <a:solidFill>
                  <a:srgbClr val="000099"/>
                </a:solidFill>
                <a:latin typeface="Arial" panose="020B0604020202020204" pitchFamily="34" charset="0"/>
              </a:rPr>
              <a:t>cơ</a:t>
            </a:r>
            <a:r>
              <a:rPr lang="en-US" altLang="en-US" sz="32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Arial" panose="020B0604020202020204" pitchFamily="34" charset="0"/>
              </a:rPr>
              <a:t>bản</a:t>
            </a:r>
            <a:r>
              <a:rPr lang="en-US" altLang="en-US" sz="3200" b="1" dirty="0">
                <a:solidFill>
                  <a:srgbClr val="000099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" name="Line Callout 1 6"/>
          <p:cNvSpPr/>
          <p:nvPr/>
        </p:nvSpPr>
        <p:spPr bwMode="auto">
          <a:xfrm>
            <a:off x="2659966" y="2796534"/>
            <a:ext cx="6153472" cy="584775"/>
          </a:xfrm>
          <a:prstGeom prst="borderCallout1">
            <a:avLst>
              <a:gd name="adj1" fmla="val 32383"/>
              <a:gd name="adj2" fmla="val 318"/>
              <a:gd name="adj3" fmla="val 100345"/>
              <a:gd name="adj4" fmla="val -6890"/>
            </a:avLst>
          </a:prstGeom>
          <a:solidFill>
            <a:srgbClr val="82FD3D"/>
          </a:solidFill>
          <a:ln w="38100" cap="flat" cmpd="sng" algn="ctr">
            <a:solidFill>
              <a:srgbClr val="660033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b="1" dirty="0">
                <a:solidFill>
                  <a:srgbClr val="CC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CC00FF"/>
                </a:solidFill>
                <a:latin typeface="Arial" panose="020B0604020202020204" pitchFamily="34" charset="0"/>
              </a:rPr>
              <a:t>Biểu</a:t>
            </a:r>
            <a:r>
              <a:rPr lang="en-US" altLang="en-US" sz="3200" b="1" dirty="0">
                <a:solidFill>
                  <a:srgbClr val="CC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Arial" panose="020B0604020202020204" pitchFamily="34" charset="0"/>
              </a:rPr>
              <a:t>diễn</a:t>
            </a:r>
            <a:r>
              <a:rPr lang="en-US" altLang="en-US" sz="3200" b="1" dirty="0">
                <a:solidFill>
                  <a:srgbClr val="CC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Arial" panose="020B0604020202020204" pitchFamily="34" charset="0"/>
              </a:rPr>
              <a:t>thông</a:t>
            </a:r>
            <a:r>
              <a:rPr lang="en-US" altLang="en-US" sz="3200" b="1" dirty="0">
                <a:solidFill>
                  <a:srgbClr val="CC00FF"/>
                </a:solidFill>
                <a:latin typeface="Arial" panose="020B0604020202020204" pitchFamily="34" charset="0"/>
              </a:rPr>
              <a:t> tin.</a:t>
            </a:r>
            <a:endParaRPr lang="en-US" altLang="en-US" sz="3200" dirty="0">
              <a:solidFill>
                <a:srgbClr val="CC00FF"/>
              </a:solidFill>
              <a:latin typeface="Arial" panose="020B0604020202020204" pitchFamily="34" charset="0"/>
            </a:endParaRPr>
          </a:p>
        </p:txBody>
      </p:sp>
      <p:sp>
        <p:nvSpPr>
          <p:cNvPr id="8" name="Line Callout 1 7"/>
          <p:cNvSpPr/>
          <p:nvPr/>
        </p:nvSpPr>
        <p:spPr bwMode="auto">
          <a:xfrm>
            <a:off x="2659966" y="3672967"/>
            <a:ext cx="6153472" cy="1077218"/>
          </a:xfrm>
          <a:prstGeom prst="borderCallout1">
            <a:avLst>
              <a:gd name="adj1" fmla="val 32980"/>
              <a:gd name="adj2" fmla="val 296"/>
              <a:gd name="adj3" fmla="val -27503"/>
              <a:gd name="adj4" fmla="val -6758"/>
            </a:avLst>
          </a:prstGeom>
          <a:solidFill>
            <a:srgbClr val="82FD3D"/>
          </a:solidFill>
          <a:ln w="38100" cap="flat" cmpd="sng" algn="ctr">
            <a:solidFill>
              <a:srgbClr val="660033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Biểu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diễn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thông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tin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trong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máy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tính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9044348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solidFill>
                  <a:srgbClr val="FFABAB"/>
                </a:solidFill>
              </a:rPr>
              <a:t>GV: Võ Nhật Trường</a:t>
            </a:r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1066800" y="1827213"/>
            <a:ext cx="2971800" cy="459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en-US" altLang="en-US" b="1">
                <a:solidFill>
                  <a:srgbClr val="CC0099"/>
                </a:solidFill>
                <a:sym typeface="Wingdings" panose="05000000000000000000" pitchFamily="2" charset="2"/>
              </a:rPr>
              <a:t>Dạng văn bản</a:t>
            </a:r>
          </a:p>
          <a:p>
            <a:pPr algn="just" eaLnBrk="1" hangingPunct="1">
              <a:lnSpc>
                <a:spcPct val="50000"/>
              </a:lnSpc>
              <a:spcBef>
                <a:spcPct val="50000"/>
              </a:spcBef>
            </a:pPr>
            <a:endParaRPr lang="en-US" altLang="en-US">
              <a:sym typeface="Wingdings" panose="05000000000000000000" pitchFamily="2" charset="2"/>
            </a:endParaRPr>
          </a:p>
          <a:p>
            <a:pPr algn="just" eaLnBrk="1" hangingPunct="1">
              <a:lnSpc>
                <a:spcPct val="50000"/>
              </a:lnSpc>
              <a:spcBef>
                <a:spcPct val="50000"/>
              </a:spcBef>
            </a:pPr>
            <a:endParaRPr lang="en-US" altLang="en-US">
              <a:sym typeface="Wingdings" panose="05000000000000000000" pitchFamily="2" charset="2"/>
            </a:endParaRPr>
          </a:p>
          <a:p>
            <a:pPr algn="just" eaLnBrk="1" hangingPunct="1">
              <a:lnSpc>
                <a:spcPct val="50000"/>
              </a:lnSpc>
              <a:spcBef>
                <a:spcPct val="50000"/>
              </a:spcBef>
            </a:pPr>
            <a:endParaRPr lang="en-US" altLang="en-US">
              <a:sym typeface="Wingdings" panose="05000000000000000000" pitchFamily="2" charset="2"/>
            </a:endParaRPr>
          </a:p>
          <a:p>
            <a:pPr algn="just" eaLnBrk="1" hangingPunct="1"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en-US" altLang="en-US">
                <a:sym typeface="Wingdings" panose="05000000000000000000" pitchFamily="2" charset="2"/>
              </a:rPr>
              <a:t> </a:t>
            </a:r>
            <a:r>
              <a:rPr lang="en-US" altLang="en-US" b="1">
                <a:solidFill>
                  <a:srgbClr val="CC0099"/>
                </a:solidFill>
                <a:sym typeface="Wingdings" panose="05000000000000000000" pitchFamily="2" charset="2"/>
              </a:rPr>
              <a:t>Dạng hình ảnh</a:t>
            </a:r>
          </a:p>
          <a:p>
            <a:pPr algn="just" eaLnBrk="1" hangingPunct="1"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endParaRPr lang="en-US" altLang="en-US">
              <a:sym typeface="Wingdings" panose="05000000000000000000" pitchFamily="2" charset="2"/>
            </a:endParaRPr>
          </a:p>
          <a:p>
            <a:pPr algn="just" eaLnBrk="1" hangingPunct="1"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endParaRPr lang="en-US" altLang="en-US">
              <a:sym typeface="Wingdings" panose="05000000000000000000" pitchFamily="2" charset="2"/>
            </a:endParaRPr>
          </a:p>
          <a:p>
            <a:pPr algn="just" eaLnBrk="1" hangingPunct="1">
              <a:lnSpc>
                <a:spcPct val="50000"/>
              </a:lnSpc>
              <a:spcBef>
                <a:spcPct val="50000"/>
              </a:spcBef>
            </a:pPr>
            <a:endParaRPr lang="en-US" altLang="en-US">
              <a:sym typeface="Wingdings" panose="05000000000000000000" pitchFamily="2" charset="2"/>
            </a:endParaRPr>
          </a:p>
          <a:p>
            <a:pPr algn="just" eaLnBrk="1" hangingPunct="1"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en-US" altLang="en-US" b="1">
                <a:solidFill>
                  <a:srgbClr val="CC0099"/>
                </a:solidFill>
                <a:sym typeface="Wingdings" panose="05000000000000000000" pitchFamily="2" charset="2"/>
              </a:rPr>
              <a:t>Dạng âm thanh</a:t>
            </a:r>
          </a:p>
          <a:p>
            <a:pPr algn="just" eaLnBrk="1" hangingPunct="1">
              <a:lnSpc>
                <a:spcPct val="50000"/>
              </a:lnSpc>
              <a:spcBef>
                <a:spcPct val="50000"/>
              </a:spcBef>
            </a:pPr>
            <a:endParaRPr lang="en-US" altLang="en-US">
              <a:sym typeface="Wingdings" panose="05000000000000000000" pitchFamily="2" charset="2"/>
            </a:endParaRPr>
          </a:p>
          <a:p>
            <a:pPr algn="just" eaLnBrk="1" hangingPunct="1"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endParaRPr lang="en-US" altLang="en-US">
              <a:sym typeface="Wingdings" panose="05000000000000000000" pitchFamily="2" charset="2"/>
            </a:endParaRPr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5867400" y="3046413"/>
            <a:ext cx="2895600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fr-FR" altLang="en-US" sz="3200" b="1" i="1" dirty="0" err="1">
                <a:solidFill>
                  <a:srgbClr val="C00000"/>
                </a:solidFill>
                <a:sym typeface="Wingdings" panose="05000000000000000000" pitchFamily="2" charset="2"/>
              </a:rPr>
              <a:t>Đây</a:t>
            </a:r>
            <a:r>
              <a:rPr lang="fr-FR" altLang="en-US" sz="3200" b="1" i="1" dirty="0">
                <a:solidFill>
                  <a:srgbClr val="C00000"/>
                </a:solidFill>
                <a:sym typeface="Wingdings" panose="05000000000000000000" pitchFamily="2" charset="2"/>
              </a:rPr>
              <a:t> là </a:t>
            </a:r>
            <a:r>
              <a:rPr lang="fr-FR" altLang="en-US" sz="3200" b="1" i="1" dirty="0" err="1">
                <a:solidFill>
                  <a:srgbClr val="C00000"/>
                </a:solidFill>
                <a:sym typeface="Wingdings" panose="05000000000000000000" pitchFamily="2" charset="2"/>
              </a:rPr>
              <a:t>các</a:t>
            </a:r>
            <a:r>
              <a:rPr lang="fr-FR" altLang="en-US" sz="3200" b="1" i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fr-FR" altLang="en-US" sz="3200" b="1" i="1" dirty="0" err="1">
                <a:solidFill>
                  <a:srgbClr val="C00000"/>
                </a:solidFill>
                <a:sym typeface="Wingdings" panose="05000000000000000000" pitchFamily="2" charset="2"/>
              </a:rPr>
              <a:t>những</a:t>
            </a:r>
            <a:r>
              <a:rPr lang="fr-FR" altLang="en-US" sz="3200" b="1" i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fr-FR" altLang="en-US" sz="3200" b="1" i="1" dirty="0" err="1">
                <a:solidFill>
                  <a:srgbClr val="C00000"/>
                </a:solidFill>
                <a:sym typeface="Wingdings" panose="05000000000000000000" pitchFamily="2" charset="2"/>
              </a:rPr>
              <a:t>dạng</a:t>
            </a:r>
            <a:r>
              <a:rPr lang="fr-FR" altLang="en-US" sz="3200" b="1" i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fr-FR" altLang="en-US" sz="3200" b="1" i="1" dirty="0" err="1">
                <a:solidFill>
                  <a:srgbClr val="C00000"/>
                </a:solidFill>
                <a:sym typeface="Wingdings" panose="05000000000000000000" pitchFamily="2" charset="2"/>
              </a:rPr>
              <a:t>thông</a:t>
            </a:r>
            <a:r>
              <a:rPr lang="fr-FR" altLang="en-US" sz="3200" b="1" i="1" dirty="0">
                <a:solidFill>
                  <a:srgbClr val="C00000"/>
                </a:solidFill>
                <a:sym typeface="Wingdings" panose="05000000000000000000" pitchFamily="2" charset="2"/>
              </a:rPr>
              <a:t> tin </a:t>
            </a:r>
            <a:r>
              <a:rPr lang="fr-FR" altLang="en-US" sz="3200" b="1" i="1" dirty="0" err="1">
                <a:solidFill>
                  <a:srgbClr val="C00000"/>
                </a:solidFill>
                <a:sym typeface="Wingdings" panose="05000000000000000000" pitchFamily="2" charset="2"/>
              </a:rPr>
              <a:t>thường</a:t>
            </a:r>
            <a:r>
              <a:rPr lang="fr-FR" altLang="en-US" sz="3200" b="1" i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fr-FR" altLang="en-US" sz="3200" b="1" i="1" dirty="0" err="1">
                <a:solidFill>
                  <a:srgbClr val="C00000"/>
                </a:solidFill>
                <a:sym typeface="Wingdings" panose="05000000000000000000" pitchFamily="2" charset="2"/>
              </a:rPr>
              <a:t>gặp</a:t>
            </a:r>
            <a:r>
              <a:rPr lang="fr-FR" altLang="en-US" sz="3200" b="1" i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fr-FR" altLang="en-US" sz="3200" b="1" i="1" dirty="0" err="1">
                <a:solidFill>
                  <a:srgbClr val="C00000"/>
                </a:solidFill>
                <a:sym typeface="Wingdings" panose="05000000000000000000" pitchFamily="2" charset="2"/>
              </a:rPr>
              <a:t>trong</a:t>
            </a:r>
            <a:r>
              <a:rPr lang="fr-FR" altLang="en-US" sz="3200" b="1" i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fr-FR" altLang="en-US" sz="3200" b="1" i="1" dirty="0" err="1">
                <a:solidFill>
                  <a:srgbClr val="C00000"/>
                </a:solidFill>
                <a:sym typeface="Wingdings" panose="05000000000000000000" pitchFamily="2" charset="2"/>
              </a:rPr>
              <a:t>cuộc</a:t>
            </a:r>
            <a:r>
              <a:rPr lang="fr-FR" altLang="en-US" sz="3200" b="1" i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fr-FR" altLang="en-US" sz="3200" b="1" i="1" dirty="0" err="1">
                <a:solidFill>
                  <a:srgbClr val="C00000"/>
                </a:solidFill>
                <a:sym typeface="Wingdings" panose="05000000000000000000" pitchFamily="2" charset="2"/>
              </a:rPr>
              <a:t>sống</a:t>
            </a:r>
            <a:r>
              <a:rPr lang="fr-FR" altLang="en-US" sz="3200" b="1" i="1" dirty="0">
                <a:solidFill>
                  <a:srgbClr val="C00000"/>
                </a:solidFill>
                <a:sym typeface="Wingdings" panose="05000000000000000000" pitchFamily="2" charset="2"/>
              </a:rPr>
              <a:t>.</a:t>
            </a:r>
            <a:endParaRPr lang="en-US" altLang="en-US" sz="3200" b="1" i="1" dirty="0">
              <a:solidFill>
                <a:srgbClr val="C00000"/>
              </a:solidFill>
              <a:sym typeface="Wingdings" panose="05000000000000000000" pitchFamily="2" charset="2"/>
            </a:endParaRPr>
          </a:p>
        </p:txBody>
      </p:sp>
      <p:pic>
        <p:nvPicPr>
          <p:cNvPr id="48147" name="Picture 19" descr="j0236371[2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95525"/>
            <a:ext cx="15144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8" name="Picture 20" descr="eco-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00500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9" name="Picture 21" descr="j0431607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91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0" name="Picture 22" descr="guitar-player-col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15000"/>
            <a:ext cx="8572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9" descr="vb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19313"/>
            <a:ext cx="2203450" cy="1290637"/>
          </a:xfrm>
          <a:prstGeom prst="rect">
            <a:avLst/>
          </a:prstGeom>
          <a:solidFill>
            <a:srgbClr val="99CCFF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" name="Picture 31" descr="h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43350"/>
            <a:ext cx="17526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3" descr="musicnotes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638800"/>
            <a:ext cx="16351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ight Brace 13"/>
          <p:cNvSpPr>
            <a:spLocks/>
          </p:cNvSpPr>
          <p:nvPr/>
        </p:nvSpPr>
        <p:spPr bwMode="auto">
          <a:xfrm>
            <a:off x="5334000" y="1827213"/>
            <a:ext cx="228600" cy="4648200"/>
          </a:xfrm>
          <a:prstGeom prst="rightBrace">
            <a:avLst>
              <a:gd name="adj1" fmla="val 8378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5613" name="Text Box 3"/>
          <p:cNvSpPr txBox="1">
            <a:spLocks noChangeArrowheads="1"/>
          </p:cNvSpPr>
          <p:nvPr/>
        </p:nvSpPr>
        <p:spPr bwMode="auto">
          <a:xfrm>
            <a:off x="271463" y="1066800"/>
            <a:ext cx="48339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66"/>
                </a:solidFill>
              </a:rPr>
              <a:t>1. Các dạng thông tin cơ bản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8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8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48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6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solidFill>
                  <a:srgbClr val="FFABAB"/>
                </a:solidFill>
              </a:rPr>
              <a:t>GV: Võ Nhật Trường</a:t>
            </a: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1371600" y="1676400"/>
            <a:ext cx="7239000" cy="181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n-US" altLang="en-US" sz="3200" dirty="0">
                <a:cs typeface="Times New Roman" panose="02020603050405020304" pitchFamily="18" charset="0"/>
              </a:rPr>
              <a:t>                           </a:t>
            </a:r>
            <a:r>
              <a:rPr lang="en-US" altLang="en-US" sz="3200" dirty="0" err="1"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những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gì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ghi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lại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bằng</a:t>
            </a:r>
            <a:r>
              <a:rPr lang="en-US" altLang="en-US" sz="3200" dirty="0">
                <a:cs typeface="Times New Roman" panose="02020603050405020304" pitchFamily="18" charset="0"/>
              </a:rPr>
              <a:t> con </a:t>
            </a:r>
            <a:r>
              <a:rPr lang="en-US" altLang="en-US" sz="3200" dirty="0" err="1"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cs typeface="Times New Roman" panose="02020603050405020304" pitchFamily="18" charset="0"/>
              </a:rPr>
              <a:t>chữ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viết</a:t>
            </a:r>
            <a:r>
              <a:rPr lang="en-US" altLang="en-US" sz="3200" dirty="0">
                <a:cs typeface="Times New Roman" panose="02020603050405020304" pitchFamily="18" charset="0"/>
              </a:rPr>
              <a:t> hay </a:t>
            </a:r>
            <a:r>
              <a:rPr lang="en-US" altLang="en-US" sz="3200" dirty="0" err="1"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ký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hiệu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sách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vở</a:t>
            </a:r>
            <a:r>
              <a:rPr lang="en-US" altLang="en-US" sz="3200" dirty="0"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cs typeface="Times New Roman" panose="02020603050405020304" pitchFamily="18" charset="0"/>
              </a:rPr>
              <a:t>báo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chí</a:t>
            </a:r>
            <a:r>
              <a:rPr lang="en-US" altLang="en-US" sz="3200" dirty="0"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26628" name="Picture 18" descr="atom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68513"/>
            <a:ext cx="801688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30"/>
          <p:cNvSpPr txBox="1">
            <a:spLocks noChangeArrowheads="1"/>
          </p:cNvSpPr>
          <p:nvPr/>
        </p:nvSpPr>
        <p:spPr bwMode="auto">
          <a:xfrm>
            <a:off x="2949575" y="7008813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 sz="3200" b="1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pic>
        <p:nvPicPr>
          <p:cNvPr id="26630" name="Picture 31" descr="anh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3359150"/>
            <a:ext cx="5473700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3" descr="E:\Bai Giang Dien Tu\Khoi THCS\Lop 6\bài 2 - Thong tin va bieu dien thong tin\giaokhoa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21000"/>
            <a:ext cx="243840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 Box 3"/>
          <p:cNvSpPr txBox="1">
            <a:spLocks noChangeArrowheads="1"/>
          </p:cNvSpPr>
          <p:nvPr/>
        </p:nvSpPr>
        <p:spPr bwMode="auto">
          <a:xfrm>
            <a:off x="228600" y="990600"/>
            <a:ext cx="48339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66"/>
                </a:solidFill>
              </a:rPr>
              <a:t>1. </a:t>
            </a:r>
            <a:r>
              <a:rPr lang="en-US" altLang="en-US" b="1" dirty="0" err="1">
                <a:solidFill>
                  <a:srgbClr val="FF0066"/>
                </a:solidFill>
              </a:rPr>
              <a:t>Các</a:t>
            </a:r>
            <a:r>
              <a:rPr lang="en-US" altLang="en-US" b="1" dirty="0">
                <a:solidFill>
                  <a:srgbClr val="FF0066"/>
                </a:solidFill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</a:rPr>
              <a:t>dạng</a:t>
            </a:r>
            <a:r>
              <a:rPr lang="en-US" altLang="en-US" b="1" dirty="0">
                <a:solidFill>
                  <a:srgbClr val="FF0066"/>
                </a:solidFill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</a:rPr>
              <a:t>thông</a:t>
            </a:r>
            <a:r>
              <a:rPr lang="en-US" altLang="en-US" b="1" dirty="0">
                <a:solidFill>
                  <a:srgbClr val="FF0066"/>
                </a:solidFill>
              </a:rPr>
              <a:t> tin </a:t>
            </a:r>
            <a:r>
              <a:rPr lang="en-US" altLang="en-US" b="1" dirty="0" err="1">
                <a:solidFill>
                  <a:srgbClr val="FF0066"/>
                </a:solidFill>
              </a:rPr>
              <a:t>cơ</a:t>
            </a:r>
            <a:r>
              <a:rPr lang="en-US" altLang="en-US" b="1" dirty="0">
                <a:solidFill>
                  <a:srgbClr val="FF0066"/>
                </a:solidFill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</a:rPr>
              <a:t>bản</a:t>
            </a:r>
            <a:endParaRPr lang="en-US" altLang="en-US" b="1" dirty="0">
              <a:solidFill>
                <a:srgbClr val="FF0066"/>
              </a:solidFill>
            </a:endParaRPr>
          </a:p>
        </p:txBody>
      </p:sp>
      <p:sp>
        <p:nvSpPr>
          <p:cNvPr id="125963" name="Text Box 11"/>
          <p:cNvSpPr txBox="1">
            <a:spLocks noChangeArrowheads="1"/>
          </p:cNvSpPr>
          <p:nvPr/>
        </p:nvSpPr>
        <p:spPr bwMode="auto">
          <a:xfrm>
            <a:off x="1447800" y="1752600"/>
            <a:ext cx="2362200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>
                <a:cs typeface="+mn-cs"/>
              </a:rPr>
              <a:t>Dạng văn bản:</a:t>
            </a:r>
          </a:p>
        </p:txBody>
      </p:sp>
      <p:sp>
        <p:nvSpPr>
          <p:cNvPr id="2" name="Rounded Rectangular Callout 1"/>
          <p:cNvSpPr/>
          <p:nvPr/>
        </p:nvSpPr>
        <p:spPr bwMode="auto">
          <a:xfrm>
            <a:off x="5413375" y="1143833"/>
            <a:ext cx="3352800" cy="1736646"/>
          </a:xfrm>
          <a:prstGeom prst="wedgeRoundRectCallout">
            <a:avLst>
              <a:gd name="adj1" fmla="val -39714"/>
              <a:gd name="adj2" fmla="val 79511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hãy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trình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bày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về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thông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tin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dạng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văn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bản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solidFill>
                  <a:srgbClr val="FFABAB"/>
                </a:solidFill>
              </a:rPr>
              <a:t>GV: Võ Nhật Trường</a:t>
            </a:r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1309688" y="1706940"/>
            <a:ext cx="7239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dirty="0">
                <a:cs typeface="Times New Roman" panose="02020603050405020304" pitchFamily="18" charset="0"/>
              </a:rPr>
              <a:t>                           </a:t>
            </a:r>
            <a:r>
              <a:rPr lang="en-US" altLang="en-US" sz="3200" dirty="0" err="1"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những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vẽ</a:t>
            </a:r>
            <a:r>
              <a:rPr lang="en-US" altLang="en-US" sz="3200" dirty="0">
                <a:cs typeface="Times New Roman" panose="02020603050405020304" pitchFamily="18" charset="0"/>
              </a:rPr>
              <a:t> minh </a:t>
            </a:r>
            <a:r>
              <a:rPr lang="en-US" altLang="en-US" sz="3200" dirty="0" err="1">
                <a:cs typeface="Times New Roman" panose="02020603050405020304" pitchFamily="18" charset="0"/>
              </a:rPr>
              <a:t>họa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sách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báo</a:t>
            </a:r>
            <a:r>
              <a:rPr lang="en-US" altLang="en-US" sz="3200" dirty="0"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cs typeface="Times New Roman" panose="02020603050405020304" pitchFamily="18" charset="0"/>
              </a:rPr>
              <a:t>bức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tranh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vẽ</a:t>
            </a:r>
            <a:r>
              <a:rPr lang="en-US" altLang="en-US" sz="3200" dirty="0"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cs typeface="Times New Roman" panose="02020603050405020304" pitchFamily="18" charset="0"/>
              </a:rPr>
              <a:t>tấm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ảnh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chụp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nào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27652" name="Picture 18" descr="atom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17713"/>
            <a:ext cx="801688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30"/>
          <p:cNvSpPr txBox="1">
            <a:spLocks noChangeArrowheads="1"/>
          </p:cNvSpPr>
          <p:nvPr/>
        </p:nvSpPr>
        <p:spPr bwMode="auto">
          <a:xfrm>
            <a:off x="2949575" y="7383463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 sz="3200" b="1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pic>
        <p:nvPicPr>
          <p:cNvPr id="27654" name="Picture 14" descr="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276600"/>
            <a:ext cx="3040063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2" descr="yagmurlubirgunicingulumse's Photo on IMEE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3278188"/>
            <a:ext cx="2468563" cy="34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2" descr="E:\Bai Giang Dien Tu\Khoi THCS\Lop 6\bài 2 - Thong tin va bieu dien thong tin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3276600"/>
            <a:ext cx="346233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Text Box 3"/>
          <p:cNvSpPr txBox="1">
            <a:spLocks noChangeArrowheads="1"/>
          </p:cNvSpPr>
          <p:nvPr/>
        </p:nvSpPr>
        <p:spPr bwMode="auto">
          <a:xfrm>
            <a:off x="152400" y="990600"/>
            <a:ext cx="52911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66"/>
                </a:solidFill>
              </a:rPr>
              <a:t>1. </a:t>
            </a:r>
            <a:r>
              <a:rPr lang="en-US" altLang="en-US" sz="3200" b="1" dirty="0" err="1">
                <a:solidFill>
                  <a:srgbClr val="FF0066"/>
                </a:solidFill>
              </a:rPr>
              <a:t>Các</a:t>
            </a:r>
            <a:r>
              <a:rPr lang="en-US" altLang="en-US" sz="3200" b="1" dirty="0">
                <a:solidFill>
                  <a:srgbClr val="FF0066"/>
                </a:solidFill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</a:rPr>
              <a:t>dạng</a:t>
            </a:r>
            <a:r>
              <a:rPr lang="en-US" altLang="en-US" sz="3200" b="1" dirty="0">
                <a:solidFill>
                  <a:srgbClr val="FF0066"/>
                </a:solidFill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</a:rPr>
              <a:t>thông</a:t>
            </a:r>
            <a:r>
              <a:rPr lang="en-US" altLang="en-US" sz="3200" b="1" dirty="0">
                <a:solidFill>
                  <a:srgbClr val="FF0066"/>
                </a:solidFill>
              </a:rPr>
              <a:t> tin </a:t>
            </a:r>
            <a:r>
              <a:rPr lang="en-US" altLang="en-US" sz="3200" b="1" dirty="0" err="1">
                <a:solidFill>
                  <a:srgbClr val="FF0066"/>
                </a:solidFill>
              </a:rPr>
              <a:t>cơ</a:t>
            </a:r>
            <a:r>
              <a:rPr lang="en-US" altLang="en-US" sz="3200" b="1" dirty="0">
                <a:solidFill>
                  <a:srgbClr val="FF0066"/>
                </a:solidFill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</a:rPr>
              <a:t>bản</a:t>
            </a:r>
            <a:endParaRPr lang="en-US" altLang="en-US" sz="3200" b="1" dirty="0">
              <a:solidFill>
                <a:srgbClr val="FF0066"/>
              </a:solidFill>
            </a:endParaRPr>
          </a:p>
        </p:txBody>
      </p:sp>
      <p:sp>
        <p:nvSpPr>
          <p:cNvPr id="126988" name="Text Box 12"/>
          <p:cNvSpPr txBox="1">
            <a:spLocks noChangeArrowheads="1"/>
          </p:cNvSpPr>
          <p:nvPr/>
        </p:nvSpPr>
        <p:spPr bwMode="auto">
          <a:xfrm>
            <a:off x="1447800" y="1752600"/>
            <a:ext cx="2514600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dirty="0" err="1">
                <a:cs typeface="+mn-cs"/>
              </a:rPr>
              <a:t>Dạng</a:t>
            </a:r>
            <a:r>
              <a:rPr lang="en-US" altLang="en-US" dirty="0">
                <a:cs typeface="+mn-cs"/>
              </a:rPr>
              <a:t> </a:t>
            </a:r>
            <a:r>
              <a:rPr lang="en-US" altLang="en-US" dirty="0" err="1">
                <a:cs typeface="+mn-cs"/>
              </a:rPr>
              <a:t>hình</a:t>
            </a:r>
            <a:r>
              <a:rPr lang="en-US" altLang="en-US" dirty="0">
                <a:cs typeface="+mn-cs"/>
              </a:rPr>
              <a:t> </a:t>
            </a:r>
            <a:r>
              <a:rPr lang="en-US" altLang="en-US" dirty="0" err="1">
                <a:cs typeface="+mn-cs"/>
              </a:rPr>
              <a:t>ảnh</a:t>
            </a:r>
            <a:r>
              <a:rPr lang="en-US" altLang="en-US" dirty="0">
                <a:cs typeface="+mn-cs"/>
              </a:rPr>
              <a:t>:</a:t>
            </a: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5562600" y="1087517"/>
            <a:ext cx="3352800" cy="1736646"/>
          </a:xfrm>
          <a:prstGeom prst="wedgeRoundRectCallout">
            <a:avLst>
              <a:gd name="adj1" fmla="val -30483"/>
              <a:gd name="adj2" fmla="val 69790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hãy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trình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bày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về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thông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tin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dạng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hình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ảnh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 smtClean="0">
                <a:solidFill>
                  <a:srgbClr val="FFABAB"/>
                </a:solidFill>
              </a:rPr>
              <a:t>GV: Võ Nhật Trường</a:t>
            </a:r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1371600" y="1676400"/>
            <a:ext cx="7543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dirty="0">
                <a:cs typeface="Times New Roman" panose="02020603050405020304" pitchFamily="18" charset="0"/>
              </a:rPr>
              <a:t>                         </a:t>
            </a:r>
            <a:r>
              <a:rPr lang="en-US" altLang="en-US" sz="3200" dirty="0" err="1">
                <a:cs typeface="Times New Roman" panose="02020603050405020304" pitchFamily="18" charset="0"/>
              </a:rPr>
              <a:t>như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tiếng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chim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hót</a:t>
            </a:r>
            <a:r>
              <a:rPr lang="en-US" altLang="en-US" sz="3200" dirty="0"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cs typeface="Times New Roman" panose="02020603050405020304" pitchFamily="18" charset="0"/>
              </a:rPr>
              <a:t>tiếng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còi</a:t>
            </a:r>
            <a:r>
              <a:rPr lang="en-US" altLang="en-US" sz="3200" dirty="0">
                <a:cs typeface="Times New Roman" panose="02020603050405020304" pitchFamily="18" charset="0"/>
              </a:rPr>
              <a:t> ô </a:t>
            </a:r>
            <a:r>
              <a:rPr lang="en-US" altLang="en-US" sz="3200" dirty="0" err="1">
                <a:cs typeface="Times New Roman" panose="02020603050405020304" pitchFamily="18" charset="0"/>
              </a:rPr>
              <a:t>tô</a:t>
            </a:r>
            <a:r>
              <a:rPr lang="en-US" altLang="en-US" sz="3200" dirty="0"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cs typeface="Times New Roman" panose="02020603050405020304" pitchFamily="18" charset="0"/>
              </a:rPr>
              <a:t>tiếng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trống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trường</a:t>
            </a:r>
            <a:r>
              <a:rPr lang="en-US" altLang="en-US" sz="3200" dirty="0"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cs typeface="Times New Roman" panose="02020603050405020304" pitchFamily="18" charset="0"/>
              </a:rPr>
              <a:t>tiếng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cs typeface="Times New Roman" panose="02020603050405020304" pitchFamily="18" charset="0"/>
              </a:rPr>
              <a:t>hát</a:t>
            </a:r>
            <a:r>
              <a:rPr lang="en-US" altLang="en-US" sz="3200" dirty="0">
                <a:cs typeface="Times New Roman" panose="02020603050405020304" pitchFamily="18" charset="0"/>
              </a:rPr>
              <a:t>….</a:t>
            </a:r>
          </a:p>
        </p:txBody>
      </p:sp>
      <p:pic>
        <p:nvPicPr>
          <p:cNvPr id="28676" name="Picture 18" descr="atom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6113"/>
            <a:ext cx="801688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30"/>
          <p:cNvSpPr txBox="1">
            <a:spLocks noChangeArrowheads="1"/>
          </p:cNvSpPr>
          <p:nvPr/>
        </p:nvSpPr>
        <p:spPr bwMode="auto">
          <a:xfrm>
            <a:off x="2949575" y="7383463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 sz="3200" b="1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pic>
        <p:nvPicPr>
          <p:cNvPr id="28678" name="Picture 60" descr="35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2695575"/>
            <a:ext cx="2728912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 Box 3"/>
          <p:cNvSpPr txBox="1">
            <a:spLocks noChangeArrowheads="1"/>
          </p:cNvSpPr>
          <p:nvPr/>
        </p:nvSpPr>
        <p:spPr bwMode="auto">
          <a:xfrm>
            <a:off x="271463" y="1066800"/>
            <a:ext cx="53673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66"/>
                </a:solidFill>
              </a:rPr>
              <a:t>1. </a:t>
            </a:r>
            <a:r>
              <a:rPr lang="en-US" altLang="en-US" sz="3200" b="1" dirty="0" err="1">
                <a:solidFill>
                  <a:srgbClr val="FF0066"/>
                </a:solidFill>
              </a:rPr>
              <a:t>Các</a:t>
            </a:r>
            <a:r>
              <a:rPr lang="en-US" altLang="en-US" sz="3200" b="1" dirty="0">
                <a:solidFill>
                  <a:srgbClr val="FF0066"/>
                </a:solidFill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</a:rPr>
              <a:t>dạng</a:t>
            </a:r>
            <a:r>
              <a:rPr lang="en-US" altLang="en-US" sz="3200" b="1" dirty="0">
                <a:solidFill>
                  <a:srgbClr val="FF0066"/>
                </a:solidFill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</a:rPr>
              <a:t>thông</a:t>
            </a:r>
            <a:r>
              <a:rPr lang="en-US" altLang="en-US" sz="3200" b="1" dirty="0">
                <a:solidFill>
                  <a:srgbClr val="FF0066"/>
                </a:solidFill>
              </a:rPr>
              <a:t> tin </a:t>
            </a:r>
            <a:r>
              <a:rPr lang="en-US" altLang="en-US" sz="3200" b="1" dirty="0" err="1">
                <a:solidFill>
                  <a:srgbClr val="FF0066"/>
                </a:solidFill>
              </a:rPr>
              <a:t>cơ</a:t>
            </a:r>
            <a:r>
              <a:rPr lang="en-US" altLang="en-US" sz="3200" b="1" dirty="0">
                <a:solidFill>
                  <a:srgbClr val="FF0066"/>
                </a:solidFill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</a:rPr>
              <a:t>bản</a:t>
            </a:r>
            <a:endParaRPr lang="en-US" altLang="en-US" sz="3200" b="1" dirty="0">
              <a:solidFill>
                <a:srgbClr val="FF0066"/>
              </a:solidFill>
            </a:endParaRPr>
          </a:p>
        </p:txBody>
      </p:sp>
      <p:sp>
        <p:nvSpPr>
          <p:cNvPr id="128012" name="Text Box 12"/>
          <p:cNvSpPr txBox="1">
            <a:spLocks noChangeArrowheads="1"/>
          </p:cNvSpPr>
          <p:nvPr/>
        </p:nvSpPr>
        <p:spPr bwMode="auto">
          <a:xfrm>
            <a:off x="1301750" y="1716088"/>
            <a:ext cx="2514600" cy="519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dirty="0" err="1">
                <a:cs typeface="+mn-cs"/>
              </a:rPr>
              <a:t>Dạng</a:t>
            </a:r>
            <a:r>
              <a:rPr lang="en-US" altLang="en-US" dirty="0">
                <a:cs typeface="+mn-cs"/>
              </a:rPr>
              <a:t> </a:t>
            </a:r>
            <a:r>
              <a:rPr lang="en-US" altLang="en-US" dirty="0" err="1">
                <a:cs typeface="+mn-cs"/>
              </a:rPr>
              <a:t>âm</a:t>
            </a:r>
            <a:r>
              <a:rPr lang="en-US" altLang="en-US" dirty="0">
                <a:cs typeface="+mn-cs"/>
              </a:rPr>
              <a:t> </a:t>
            </a:r>
            <a:r>
              <a:rPr lang="en-US" altLang="en-US" dirty="0" err="1">
                <a:cs typeface="+mn-cs"/>
              </a:rPr>
              <a:t>thanh</a:t>
            </a:r>
            <a:r>
              <a:rPr lang="en-US" altLang="en-US" dirty="0">
                <a:cs typeface="+mn-cs"/>
              </a:rPr>
              <a:t>: </a:t>
            </a:r>
          </a:p>
        </p:txBody>
      </p:sp>
      <p:grpSp>
        <p:nvGrpSpPr>
          <p:cNvPr id="28681" name="Group 22"/>
          <p:cNvGrpSpPr>
            <a:grpSpLocks/>
          </p:cNvGrpSpPr>
          <p:nvPr/>
        </p:nvGrpSpPr>
        <p:grpSpPr bwMode="auto">
          <a:xfrm>
            <a:off x="3505200" y="4038600"/>
            <a:ext cx="2489200" cy="2438400"/>
            <a:chOff x="3936" y="288"/>
            <a:chExt cx="1536" cy="1536"/>
          </a:xfrm>
        </p:grpSpPr>
        <p:sp>
          <p:nvSpPr>
            <p:cNvPr id="28685" name="Rectangle 6"/>
            <p:cNvSpPr>
              <a:spLocks noChangeArrowheads="1"/>
            </p:cNvSpPr>
            <p:nvPr/>
          </p:nvSpPr>
          <p:spPr bwMode="auto">
            <a:xfrm>
              <a:off x="4128" y="1536"/>
              <a:ext cx="12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Trống trường</a:t>
              </a:r>
            </a:p>
          </p:txBody>
        </p:sp>
        <p:pic>
          <p:nvPicPr>
            <p:cNvPr id="28686" name="Picture 11" descr="tro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288"/>
              <a:ext cx="1536" cy="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682" name="Group 24"/>
          <p:cNvGrpSpPr>
            <a:grpSpLocks/>
          </p:cNvGrpSpPr>
          <p:nvPr/>
        </p:nvGrpSpPr>
        <p:grpSpPr bwMode="auto">
          <a:xfrm>
            <a:off x="6400800" y="3429000"/>
            <a:ext cx="2590800" cy="2298700"/>
            <a:chOff x="3936" y="2520"/>
            <a:chExt cx="1632" cy="1448"/>
          </a:xfrm>
        </p:grpSpPr>
        <p:sp>
          <p:nvSpPr>
            <p:cNvPr id="28683" name="Rectangle 7"/>
            <p:cNvSpPr>
              <a:spLocks noChangeArrowheads="1"/>
            </p:cNvSpPr>
            <p:nvPr/>
          </p:nvSpPr>
          <p:spPr bwMode="auto">
            <a:xfrm>
              <a:off x="4320" y="3680"/>
              <a:ext cx="8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Đài</a:t>
              </a:r>
              <a:r>
                <a:rPr lang="en-US" altLang="en-US" b="1"/>
                <a:t> </a:t>
              </a:r>
            </a:p>
          </p:txBody>
        </p:sp>
        <p:pic>
          <p:nvPicPr>
            <p:cNvPr id="28684" name="Picture 8" descr="caida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2520"/>
              <a:ext cx="1632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ounded Rectangular Callout 14"/>
          <p:cNvSpPr/>
          <p:nvPr/>
        </p:nvSpPr>
        <p:spPr bwMode="auto">
          <a:xfrm>
            <a:off x="5413887" y="1070054"/>
            <a:ext cx="3352800" cy="1736646"/>
          </a:xfrm>
          <a:prstGeom prst="wedgeRoundRectCallout">
            <a:avLst>
              <a:gd name="adj1" fmla="val -39714"/>
              <a:gd name="adj2" fmla="val 79511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gamma/>
                <a:shade val="60000"/>
                <a:invGamma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hãy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trình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bày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về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thông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tin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dạng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âm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thanh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75&quot;/&gt;&lt;/object&gt;&lt;object type=&quot;3&quot; unique_id=&quot;10006&quot;&gt;&lt;property id=&quot;20148&quot; value=&quot;5&quot;/&gt;&lt;property id=&quot;20300&quot; value=&quot;Slide 3&quot;/&gt;&lt;property id=&quot;20307&quot; value=&quot;257&quot;/&gt;&lt;/object&gt;&lt;object type=&quot;3&quot; unique_id=&quot;10007&quot;&gt;&lt;property id=&quot;20148&quot; value=&quot;5&quot;/&gt;&lt;property id=&quot;20300&quot; value=&quot;Slide 4&quot;/&gt;&lt;property id=&quot;20307&quot; value=&quot;271&quot;/&gt;&lt;/object&gt;&lt;object type=&quot;3&quot; unique_id=&quot;10008&quot;&gt;&lt;property id=&quot;20148&quot; value=&quot;5&quot;/&gt;&lt;property id=&quot;20300&quot; value=&quot;Slide 5&quot;/&gt;&lt;property id=&quot;20307&quot; value=&quot;258&quot;/&gt;&lt;/object&gt;&lt;object type=&quot;3&quot; unique_id=&quot;10009&quot;&gt;&lt;property id=&quot;20148&quot; value=&quot;5&quot;/&gt;&lt;property id=&quot;20300&quot; value=&quot;Slide 6&quot;/&gt;&lt;property id=&quot;20307&quot; value=&quot;259&quot;/&gt;&lt;/object&gt;&lt;object type=&quot;3&quot; unique_id=&quot;10010&quot;&gt;&lt;property id=&quot;20148&quot; value=&quot;5&quot;/&gt;&lt;property id=&quot;20300&quot; value=&quot;Slide 7&quot;/&gt;&lt;property id=&quot;20307&quot; value=&quot;260&quot;/&gt;&lt;/object&gt;&lt;object type=&quot;3&quot; unique_id=&quot;10011&quot;&gt;&lt;property id=&quot;20148&quot; value=&quot;5&quot;/&gt;&lt;property id=&quot;20300&quot; value=&quot;Slide 8&quot;/&gt;&lt;property id=&quot;20307&quot; value=&quot;261&quot;/&gt;&lt;/object&gt;&lt;object type=&quot;3&quot; unique_id=&quot;10012&quot;&gt;&lt;property id=&quot;20148&quot; value=&quot;5&quot;/&gt;&lt;property id=&quot;20300&quot; value=&quot;Slide 9&quot;/&gt;&lt;property id=&quot;20307&quot; value=&quot;263&quot;/&gt;&lt;/object&gt;&lt;object type=&quot;3&quot; unique_id=&quot;10013&quot;&gt;&lt;property id=&quot;20148&quot; value=&quot;5&quot;/&gt;&lt;property id=&quot;20300&quot; value=&quot;Slide 10&quot;/&gt;&lt;property id=&quot;20307&quot; value=&quot;262&quot;/&gt;&lt;/object&gt;&lt;object type=&quot;3&quot; unique_id=&quot;10014&quot;&gt;&lt;property id=&quot;20148&quot; value=&quot;5&quot;/&gt;&lt;property id=&quot;20300&quot; value=&quot;Slide 11&quot;/&gt;&lt;property id=&quot;20307&quot; value=&quot;276&quot;/&gt;&lt;/object&gt;&lt;object type=&quot;3&quot; unique_id=&quot;10015&quot;&gt;&lt;property id=&quot;20148&quot; value=&quot;5&quot;/&gt;&lt;property id=&quot;20300&quot; value=&quot;Slide 12&quot;/&gt;&lt;property id=&quot;20307&quot; value=&quot;277&quot;/&gt;&lt;/object&gt;&lt;object type=&quot;3&quot; unique_id=&quot;10016&quot;&gt;&lt;property id=&quot;20148&quot; value=&quot;5&quot;/&gt;&lt;property id=&quot;20300&quot; value=&quot;Slide 13&quot;/&gt;&lt;property id=&quot;20307&quot; value=&quot;272&quot;/&gt;&lt;/object&gt;&lt;object type=&quot;3&quot; unique_id=&quot;10017&quot;&gt;&lt;property id=&quot;20148&quot; value=&quot;5&quot;/&gt;&lt;property id=&quot;20300&quot; value=&quot;Slide 14&quot;/&gt;&lt;property id=&quot;20307&quot; value=&quot;265&quot;/&gt;&lt;/object&gt;&lt;object type=&quot;3&quot; unique_id=&quot;10018&quot;&gt;&lt;property id=&quot;20148&quot; value=&quot;5&quot;/&gt;&lt;property id=&quot;20300&quot; value=&quot;Slide 15&quot;/&gt;&lt;property id=&quot;20307&quot; value=&quot;278&quot;/&gt;&lt;/object&gt;&lt;object type=&quot;3&quot; unique_id=&quot;10019&quot;&gt;&lt;property id=&quot;20148&quot; value=&quot;5&quot;/&gt;&lt;property id=&quot;20300&quot; value=&quot;Slide 16&quot;/&gt;&lt;property id=&quot;20307&quot; value=&quot;27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MAU">
  <a:themeElements>
    <a:clrScheme name="MA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U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MA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4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233</TotalTime>
  <Words>2143</Words>
  <Application>Microsoft Office PowerPoint</Application>
  <PresentationFormat>On-screen Show (4:3)</PresentationFormat>
  <Paragraphs>289</Paragraphs>
  <Slides>43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1_MAU</vt:lpstr>
      <vt:lpstr>1_Custom Design</vt:lpstr>
      <vt:lpstr>5_Custom Design</vt:lpstr>
      <vt:lpstr>24_Blends</vt:lpstr>
      <vt:lpstr>6_Custom Design</vt:lpstr>
      <vt:lpstr>7_Custom Design</vt:lpstr>
      <vt:lpstr>8_Custom Design</vt:lpstr>
      <vt:lpstr>9_Custom Design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Biểu diễn thông tin trong máy tính:</vt:lpstr>
      <vt:lpstr>3. Biểu diễn thông tin trong máy tính:</vt:lpstr>
      <vt:lpstr>3. Biểu diễn thông tin trong máy tính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Sunrise.tqb@hotmail.com</dc:creator>
  <cp:lastModifiedBy>Microsoft Cop.</cp:lastModifiedBy>
  <cp:revision>29</cp:revision>
  <cp:lastPrinted>2020-09-15T01:15:14Z</cp:lastPrinted>
  <dcterms:created xsi:type="dcterms:W3CDTF">2018-08-20T16:49:45Z</dcterms:created>
  <dcterms:modified xsi:type="dcterms:W3CDTF">2020-09-15T01:15:49Z</dcterms:modified>
</cp:coreProperties>
</file>